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65"/>
  </p:notesMasterIdLst>
  <p:handoutMasterIdLst>
    <p:handoutMasterId r:id="rId66"/>
  </p:handoutMasterIdLst>
  <p:sldIdLst>
    <p:sldId id="256" r:id="rId5"/>
    <p:sldId id="286" r:id="rId6"/>
    <p:sldId id="257" r:id="rId7"/>
    <p:sldId id="258" r:id="rId8"/>
    <p:sldId id="287" r:id="rId9"/>
    <p:sldId id="288" r:id="rId10"/>
    <p:sldId id="304" r:id="rId11"/>
    <p:sldId id="305" r:id="rId12"/>
    <p:sldId id="306" r:id="rId13"/>
    <p:sldId id="289" r:id="rId14"/>
    <p:sldId id="290" r:id="rId15"/>
    <p:sldId id="293" r:id="rId16"/>
    <p:sldId id="294" r:id="rId17"/>
    <p:sldId id="295" r:id="rId18"/>
    <p:sldId id="296" r:id="rId19"/>
    <p:sldId id="297" r:id="rId20"/>
    <p:sldId id="291" r:id="rId21"/>
    <p:sldId id="292" r:id="rId22"/>
    <p:sldId id="335" r:id="rId23"/>
    <p:sldId id="298" r:id="rId24"/>
    <p:sldId id="332" r:id="rId25"/>
    <p:sldId id="299" r:id="rId26"/>
    <p:sldId id="300" r:id="rId27"/>
    <p:sldId id="269" r:id="rId28"/>
    <p:sldId id="301" r:id="rId29"/>
    <p:sldId id="323" r:id="rId30"/>
    <p:sldId id="270" r:id="rId31"/>
    <p:sldId id="303" r:id="rId32"/>
    <p:sldId id="302" r:id="rId33"/>
    <p:sldId id="336" r:id="rId34"/>
    <p:sldId id="344" r:id="rId35"/>
    <p:sldId id="345" r:id="rId36"/>
    <p:sldId id="310" r:id="rId37"/>
    <p:sldId id="312" r:id="rId38"/>
    <p:sldId id="311" r:id="rId39"/>
    <p:sldId id="324" r:id="rId40"/>
    <p:sldId id="313" r:id="rId41"/>
    <p:sldId id="325" r:id="rId42"/>
    <p:sldId id="334" r:id="rId43"/>
    <p:sldId id="337" r:id="rId44"/>
    <p:sldId id="322" r:id="rId45"/>
    <p:sldId id="320" r:id="rId46"/>
    <p:sldId id="321" r:id="rId47"/>
    <p:sldId id="333" r:id="rId48"/>
    <p:sldId id="314" r:id="rId49"/>
    <p:sldId id="315" r:id="rId50"/>
    <p:sldId id="341" r:id="rId51"/>
    <p:sldId id="317" r:id="rId52"/>
    <p:sldId id="319" r:id="rId53"/>
    <p:sldId id="271" r:id="rId54"/>
    <p:sldId id="339" r:id="rId55"/>
    <p:sldId id="307" r:id="rId56"/>
    <p:sldId id="308" r:id="rId57"/>
    <p:sldId id="309" r:id="rId58"/>
    <p:sldId id="318" r:id="rId59"/>
    <p:sldId id="284" r:id="rId60"/>
    <p:sldId id="340" r:id="rId61"/>
    <p:sldId id="343" r:id="rId62"/>
    <p:sldId id="338" r:id="rId63"/>
    <p:sldId id="28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6523E-A495-4400-9B72-92C229401EE0}" v="7" dt="2023-08-10T17:28:19.037"/>
    <p1510:client id="{AC08D0F6-2AAF-3F46-CA03-02FC6A21D472}" v="20" dt="2023-08-10T17:43:33.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490" cy="458604"/>
          </a:xfrm>
          <a:prstGeom prst="rect">
            <a:avLst/>
          </a:prstGeom>
        </p:spPr>
        <p:txBody>
          <a:bodyPr vert="horz" lIns="89622" tIns="44811" rIns="89622" bIns="44811" rtlCol="0"/>
          <a:lstStyle>
            <a:lvl1pPr algn="l">
              <a:defRPr sz="1200"/>
            </a:lvl1pPr>
          </a:lstStyle>
          <a:p>
            <a:endParaRPr lang="en-US"/>
          </a:p>
        </p:txBody>
      </p:sp>
      <p:sp>
        <p:nvSpPr>
          <p:cNvPr id="3" name="Date Placeholder 2"/>
          <p:cNvSpPr>
            <a:spLocks noGrp="1"/>
          </p:cNvSpPr>
          <p:nvPr>
            <p:ph type="dt" sz="quarter" idx="1"/>
          </p:nvPr>
        </p:nvSpPr>
        <p:spPr>
          <a:xfrm>
            <a:off x="3884960" y="1"/>
            <a:ext cx="2971490" cy="458604"/>
          </a:xfrm>
          <a:prstGeom prst="rect">
            <a:avLst/>
          </a:prstGeom>
        </p:spPr>
        <p:txBody>
          <a:bodyPr vert="horz" lIns="89622" tIns="44811" rIns="89622" bIns="44811" rtlCol="0"/>
          <a:lstStyle>
            <a:lvl1pPr algn="r">
              <a:defRPr sz="1200"/>
            </a:lvl1pPr>
          </a:lstStyle>
          <a:p>
            <a:fld id="{C3AA06BE-D6C9-4E1C-93D3-AE86A8E0740E}" type="datetimeFigureOut">
              <a:rPr lang="en-US" smtClean="0"/>
              <a:t>8/14/2023</a:t>
            </a:fld>
            <a:endParaRPr lang="en-US"/>
          </a:p>
        </p:txBody>
      </p:sp>
      <p:sp>
        <p:nvSpPr>
          <p:cNvPr id="4" name="Footer Placeholder 3"/>
          <p:cNvSpPr>
            <a:spLocks noGrp="1"/>
          </p:cNvSpPr>
          <p:nvPr>
            <p:ph type="ftr" sz="quarter" idx="2"/>
          </p:nvPr>
        </p:nvSpPr>
        <p:spPr>
          <a:xfrm>
            <a:off x="0" y="8685397"/>
            <a:ext cx="2971490" cy="458604"/>
          </a:xfrm>
          <a:prstGeom prst="rect">
            <a:avLst/>
          </a:prstGeom>
        </p:spPr>
        <p:txBody>
          <a:bodyPr vert="horz" lIns="89622" tIns="44811" rIns="89622" bIns="44811" rtlCol="0" anchor="b"/>
          <a:lstStyle>
            <a:lvl1pPr algn="l">
              <a:defRPr sz="1200"/>
            </a:lvl1pPr>
          </a:lstStyle>
          <a:p>
            <a:endParaRPr lang="en-US"/>
          </a:p>
        </p:txBody>
      </p:sp>
      <p:sp>
        <p:nvSpPr>
          <p:cNvPr id="5" name="Slide Number Placeholder 4"/>
          <p:cNvSpPr>
            <a:spLocks noGrp="1"/>
          </p:cNvSpPr>
          <p:nvPr>
            <p:ph type="sldNum" sz="quarter" idx="3"/>
          </p:nvPr>
        </p:nvSpPr>
        <p:spPr>
          <a:xfrm>
            <a:off x="3884960" y="8685397"/>
            <a:ext cx="2971490" cy="458604"/>
          </a:xfrm>
          <a:prstGeom prst="rect">
            <a:avLst/>
          </a:prstGeom>
        </p:spPr>
        <p:txBody>
          <a:bodyPr vert="horz" lIns="89622" tIns="44811" rIns="89622" bIns="44811" rtlCol="0" anchor="b"/>
          <a:lstStyle>
            <a:lvl1pPr algn="r">
              <a:defRPr sz="1200"/>
            </a:lvl1pPr>
          </a:lstStyle>
          <a:p>
            <a:fld id="{E783EADE-C405-45FB-8C5F-18B7F4A8CD7B}" type="slidenum">
              <a:rPr lang="en-US" smtClean="0"/>
              <a:t>‹#›</a:t>
            </a:fld>
            <a:endParaRPr lang="en-US"/>
          </a:p>
        </p:txBody>
      </p:sp>
    </p:spTree>
    <p:extLst>
      <p:ext uri="{BB962C8B-B14F-4D97-AF65-F5344CB8AC3E}">
        <p14:creationId xmlns:p14="http://schemas.microsoft.com/office/powerpoint/2010/main" val="4137563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3" tIns="45717" rIns="91433" bIns="45717" rtlCol="0"/>
          <a:lstStyle>
            <a:lvl1pPr algn="r">
              <a:defRPr sz="1200"/>
            </a:lvl1pPr>
          </a:lstStyle>
          <a:p>
            <a:fld id="{E1FDD1AE-4BA4-4F15-90F7-B3D75D9E1322}" type="datetimeFigureOut">
              <a:rPr lang="en-US" smtClean="0"/>
              <a:t>8/14/2023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3" tIns="45717" rIns="91433" bIns="45717"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3" tIns="45717" rIns="91433" bIns="457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3" tIns="45717" rIns="91433" bIns="45717"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3" tIns="45717" rIns="91433" bIns="45717" rtlCol="0" anchor="b"/>
          <a:lstStyle>
            <a:lvl1pPr algn="r">
              <a:defRPr sz="1200"/>
            </a:lvl1pPr>
          </a:lstStyle>
          <a:p>
            <a:fld id="{6E4844BB-0914-4460-97F4-40B0AE84A3C2}" type="slidenum">
              <a:rPr lang="en-US" smtClean="0"/>
              <a:t>‹#›</a:t>
            </a:fld>
            <a:endParaRPr lang="en-US"/>
          </a:p>
        </p:txBody>
      </p:sp>
    </p:spTree>
    <p:extLst>
      <p:ext uri="{BB962C8B-B14F-4D97-AF65-F5344CB8AC3E}">
        <p14:creationId xmlns:p14="http://schemas.microsoft.com/office/powerpoint/2010/main" val="378541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beginning</a:t>
            </a:r>
            <a:r>
              <a:rPr lang="en-US" baseline="0"/>
              <a:t> of the new school year.  This presentation has been developed by your school nurses to ensure all Beaufort County employees received the same information.</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1</a:t>
            </a:fld>
            <a:endParaRPr lang="en-US"/>
          </a:p>
        </p:txBody>
      </p:sp>
    </p:spTree>
    <p:extLst>
      <p:ext uri="{BB962C8B-B14F-4D97-AF65-F5344CB8AC3E}">
        <p14:creationId xmlns:p14="http://schemas.microsoft.com/office/powerpoint/2010/main" val="41591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Universal precautions are in place to help prevent the spread of </a:t>
            </a:r>
            <a:r>
              <a:rPr lang="en-US" err="1"/>
              <a:t>bloodborne</a:t>
            </a:r>
            <a:r>
              <a:rPr lang="en-US"/>
              <a:t> pathogens. </a:t>
            </a:r>
          </a:p>
          <a:p>
            <a:endParaRPr lang="en-US"/>
          </a:p>
          <a:p>
            <a:r>
              <a:rPr lang="en-US"/>
              <a:t>Consider every person infected and every occurrence a potential exposure. </a:t>
            </a:r>
          </a:p>
          <a:p>
            <a:endParaRPr lang="en-US"/>
          </a:p>
          <a:p>
            <a:r>
              <a:rPr lang="en-US"/>
              <a:t>Always remember to wear gloves and wash your hands with soap and water.</a:t>
            </a:r>
          </a:p>
        </p:txBody>
      </p:sp>
      <p:sp>
        <p:nvSpPr>
          <p:cNvPr id="4" name="Slide Number Placeholder 3"/>
          <p:cNvSpPr>
            <a:spLocks noGrp="1"/>
          </p:cNvSpPr>
          <p:nvPr>
            <p:ph type="sldNum" sz="quarter" idx="10"/>
          </p:nvPr>
        </p:nvSpPr>
        <p:spPr/>
        <p:txBody>
          <a:bodyPr/>
          <a:lstStyle/>
          <a:p>
            <a:fld id="{6E4844BB-0914-4460-97F4-40B0AE84A3C2}" type="slidenum">
              <a:rPr lang="en-US" smtClean="0"/>
              <a:t>10</a:t>
            </a:fld>
            <a:endParaRPr lang="en-US"/>
          </a:p>
        </p:txBody>
      </p:sp>
    </p:spTree>
    <p:extLst>
      <p:ext uri="{BB962C8B-B14F-4D97-AF65-F5344CB8AC3E}">
        <p14:creationId xmlns:p14="http://schemas.microsoft.com/office/powerpoint/2010/main" val="192931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six key concepts to universal precautions. Keep your skin clean, wear gloves, put soiled items in a bag, sanitize contaminated areas, use a trash bag, and wash your hands, wash your hands, wash your hands!!! </a:t>
            </a:r>
          </a:p>
        </p:txBody>
      </p:sp>
      <p:sp>
        <p:nvSpPr>
          <p:cNvPr id="4" name="Slide Number Placeholder 3"/>
          <p:cNvSpPr>
            <a:spLocks noGrp="1"/>
          </p:cNvSpPr>
          <p:nvPr>
            <p:ph type="sldNum" sz="quarter" idx="10"/>
          </p:nvPr>
        </p:nvSpPr>
        <p:spPr/>
        <p:txBody>
          <a:bodyPr/>
          <a:lstStyle/>
          <a:p>
            <a:fld id="{6E4844BB-0914-4460-97F4-40B0AE84A3C2}" type="slidenum">
              <a:rPr lang="en-US" smtClean="0"/>
              <a:t>11</a:t>
            </a:fld>
            <a:endParaRPr lang="en-US"/>
          </a:p>
        </p:txBody>
      </p:sp>
    </p:spTree>
    <p:extLst>
      <p:ext uri="{BB962C8B-B14F-4D97-AF65-F5344CB8AC3E}">
        <p14:creationId xmlns:p14="http://schemas.microsoft.com/office/powerpoint/2010/main" val="116951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Personal protective equipment protects you by keeping your skin clean. </a:t>
            </a:r>
          </a:p>
          <a:p>
            <a:endParaRPr lang="en-US"/>
          </a:p>
          <a:p>
            <a:r>
              <a:rPr lang="en-US"/>
              <a:t>PPE includes gloves, aprons, protective eye wear, and masks. </a:t>
            </a:r>
          </a:p>
        </p:txBody>
      </p:sp>
      <p:sp>
        <p:nvSpPr>
          <p:cNvPr id="4" name="Slide Number Placeholder 3"/>
          <p:cNvSpPr>
            <a:spLocks noGrp="1"/>
          </p:cNvSpPr>
          <p:nvPr>
            <p:ph type="sldNum" sz="quarter" idx="10"/>
          </p:nvPr>
        </p:nvSpPr>
        <p:spPr/>
        <p:txBody>
          <a:bodyPr/>
          <a:lstStyle/>
          <a:p>
            <a:fld id="{6E4844BB-0914-4460-97F4-40B0AE84A3C2}" type="slidenum">
              <a:rPr lang="en-US" smtClean="0"/>
              <a:t>12</a:t>
            </a:fld>
            <a:endParaRPr lang="en-US"/>
          </a:p>
        </p:txBody>
      </p:sp>
    </p:spTree>
    <p:extLst>
      <p:ext uri="{BB962C8B-B14F-4D97-AF65-F5344CB8AC3E}">
        <p14:creationId xmlns:p14="http://schemas.microsoft.com/office/powerpoint/2010/main" val="202294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074738"/>
            <a:ext cx="4111625" cy="3084512"/>
          </a:xfrm>
        </p:spPr>
      </p:sp>
      <p:sp>
        <p:nvSpPr>
          <p:cNvPr id="3" name="Notes Placeholder 2"/>
          <p:cNvSpPr>
            <a:spLocks noGrp="1"/>
          </p:cNvSpPr>
          <p:nvPr>
            <p:ph type="body" idx="1"/>
          </p:nvPr>
        </p:nvSpPr>
        <p:spPr/>
        <p:txBody>
          <a:bodyPr/>
          <a:lstStyle/>
          <a:p>
            <a:r>
              <a:rPr lang="en-US"/>
              <a:t>For minor cuts and injuries encourage the student to wash their hands with soap and water and apply a Band-Aid. </a:t>
            </a:r>
          </a:p>
          <a:p>
            <a:endParaRPr lang="en-US"/>
          </a:p>
          <a:p>
            <a:r>
              <a:rPr lang="en-US"/>
              <a:t>When assisting with first aid wear gloves and then provide treatment. </a:t>
            </a:r>
          </a:p>
        </p:txBody>
      </p:sp>
      <p:sp>
        <p:nvSpPr>
          <p:cNvPr id="4" name="Slide Number Placeholder 3"/>
          <p:cNvSpPr>
            <a:spLocks noGrp="1"/>
          </p:cNvSpPr>
          <p:nvPr>
            <p:ph type="sldNum" sz="quarter" idx="10"/>
          </p:nvPr>
        </p:nvSpPr>
        <p:spPr/>
        <p:txBody>
          <a:bodyPr/>
          <a:lstStyle/>
          <a:p>
            <a:fld id="{6E4844BB-0914-4460-97F4-40B0AE84A3C2}" type="slidenum">
              <a:rPr lang="en-US" smtClean="0"/>
              <a:t>13</a:t>
            </a:fld>
            <a:endParaRPr lang="en-US"/>
          </a:p>
        </p:txBody>
      </p:sp>
    </p:spTree>
    <p:extLst>
      <p:ext uri="{BB962C8B-B14F-4D97-AF65-F5344CB8AC3E}">
        <p14:creationId xmlns:p14="http://schemas.microsoft.com/office/powerpoint/2010/main" val="2024517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removing gloves remember clean to clean and dirty to dirty.  </a:t>
            </a:r>
          </a:p>
          <a:p>
            <a:endParaRPr lang="en-US"/>
          </a:p>
          <a:p>
            <a:r>
              <a:rPr lang="en-US"/>
              <a:t>This means do not touch the outside of the gloves with your bare hands. </a:t>
            </a:r>
          </a:p>
        </p:txBody>
      </p:sp>
      <p:sp>
        <p:nvSpPr>
          <p:cNvPr id="4" name="Slide Number Placeholder 3"/>
          <p:cNvSpPr>
            <a:spLocks noGrp="1"/>
          </p:cNvSpPr>
          <p:nvPr>
            <p:ph type="sldNum" sz="quarter" idx="10"/>
          </p:nvPr>
        </p:nvSpPr>
        <p:spPr/>
        <p:txBody>
          <a:bodyPr/>
          <a:lstStyle/>
          <a:p>
            <a:fld id="{6E4844BB-0914-4460-97F4-40B0AE84A3C2}" type="slidenum">
              <a:rPr lang="en-US" smtClean="0"/>
              <a:t>14</a:t>
            </a:fld>
            <a:endParaRPr lang="en-US"/>
          </a:p>
        </p:txBody>
      </p:sp>
    </p:spTree>
    <p:extLst>
      <p:ext uri="{BB962C8B-B14F-4D97-AF65-F5344CB8AC3E}">
        <p14:creationId xmlns:p14="http://schemas.microsoft.com/office/powerpoint/2010/main" val="39735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prevent the spread of pathogens contain them by keeping all soiled items in a plastic bag. </a:t>
            </a:r>
          </a:p>
        </p:txBody>
      </p:sp>
      <p:sp>
        <p:nvSpPr>
          <p:cNvPr id="4" name="Slide Number Placeholder 3"/>
          <p:cNvSpPr>
            <a:spLocks noGrp="1"/>
          </p:cNvSpPr>
          <p:nvPr>
            <p:ph type="sldNum" sz="quarter" idx="10"/>
          </p:nvPr>
        </p:nvSpPr>
        <p:spPr/>
        <p:txBody>
          <a:bodyPr/>
          <a:lstStyle/>
          <a:p>
            <a:fld id="{6E4844BB-0914-4460-97F4-40B0AE84A3C2}" type="slidenum">
              <a:rPr lang="en-US" smtClean="0"/>
              <a:t>15</a:t>
            </a:fld>
            <a:endParaRPr lang="en-US"/>
          </a:p>
        </p:txBody>
      </p:sp>
    </p:spTree>
    <p:extLst>
      <p:ext uri="{BB962C8B-B14F-4D97-AF65-F5344CB8AC3E}">
        <p14:creationId xmlns:p14="http://schemas.microsoft.com/office/powerpoint/2010/main" val="428950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contaminated surfaces are present call for a custodian. </a:t>
            </a:r>
          </a:p>
          <a:p>
            <a:endParaRPr lang="en-US"/>
          </a:p>
          <a:p>
            <a:r>
              <a:rPr lang="en-US"/>
              <a:t>They trained to prevent the spread of blood borne pathogens and have the needed cleaning products for disinfection. </a:t>
            </a:r>
          </a:p>
          <a:p>
            <a:endParaRPr lang="en-US"/>
          </a:p>
          <a:p>
            <a:r>
              <a:rPr lang="en-US"/>
              <a:t>Do not attempt to clean yourself! </a:t>
            </a:r>
          </a:p>
        </p:txBody>
      </p:sp>
      <p:sp>
        <p:nvSpPr>
          <p:cNvPr id="4" name="Slide Number Placeholder 3"/>
          <p:cNvSpPr>
            <a:spLocks noGrp="1"/>
          </p:cNvSpPr>
          <p:nvPr>
            <p:ph type="sldNum" sz="quarter" idx="10"/>
          </p:nvPr>
        </p:nvSpPr>
        <p:spPr/>
        <p:txBody>
          <a:bodyPr/>
          <a:lstStyle/>
          <a:p>
            <a:fld id="{6E4844BB-0914-4460-97F4-40B0AE84A3C2}" type="slidenum">
              <a:rPr lang="en-US" smtClean="0"/>
              <a:t>16</a:t>
            </a:fld>
            <a:endParaRPr lang="en-US"/>
          </a:p>
        </p:txBody>
      </p:sp>
    </p:spTree>
    <p:extLst>
      <p:ext uri="{BB962C8B-B14F-4D97-AF65-F5344CB8AC3E}">
        <p14:creationId xmlns:p14="http://schemas.microsoft.com/office/powerpoint/2010/main" val="134254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Proper handwashing is essential to preventing the spread of germs. </a:t>
            </a:r>
          </a:p>
          <a:p>
            <a:endParaRPr lang="en-US"/>
          </a:p>
          <a:p>
            <a:r>
              <a:rPr lang="en-US"/>
              <a:t>Scrubbing hands for 20 seconds and using a paper towel to turn off water are crucial steps often shortened or skipped. </a:t>
            </a:r>
          </a:p>
          <a:p>
            <a:endParaRPr lang="en-US"/>
          </a:p>
          <a:p>
            <a:r>
              <a:rPr lang="en-US" baseline="0"/>
              <a:t>Since COVID, we all have realized proper handwashing is essential to preventing the spread of germs.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17</a:t>
            </a:fld>
            <a:endParaRPr lang="en-US"/>
          </a:p>
        </p:txBody>
      </p:sp>
    </p:spTree>
    <p:extLst>
      <p:ext uri="{BB962C8B-B14F-4D97-AF65-F5344CB8AC3E}">
        <p14:creationId xmlns:p14="http://schemas.microsoft.com/office/powerpoint/2010/main" val="200165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 washing is the single most effective way to prevent the spread of germs. </a:t>
            </a:r>
          </a:p>
        </p:txBody>
      </p:sp>
      <p:sp>
        <p:nvSpPr>
          <p:cNvPr id="4" name="Slide Number Placeholder 3"/>
          <p:cNvSpPr>
            <a:spLocks noGrp="1"/>
          </p:cNvSpPr>
          <p:nvPr>
            <p:ph type="sldNum" sz="quarter" idx="10"/>
          </p:nvPr>
        </p:nvSpPr>
        <p:spPr/>
        <p:txBody>
          <a:bodyPr/>
          <a:lstStyle/>
          <a:p>
            <a:fld id="{6E4844BB-0914-4460-97F4-40B0AE84A3C2}" type="slidenum">
              <a:rPr lang="en-US" smtClean="0"/>
              <a:t>18</a:t>
            </a:fld>
            <a:endParaRPr lang="en-US"/>
          </a:p>
        </p:txBody>
      </p:sp>
    </p:spTree>
    <p:extLst>
      <p:ext uri="{BB962C8B-B14F-4D97-AF65-F5344CB8AC3E}">
        <p14:creationId xmlns:p14="http://schemas.microsoft.com/office/powerpoint/2010/main" val="873898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Soap and water is most effective when available. If not available and hands are not visibly dirty sanitizer is an acceptable alternative. </a:t>
            </a:r>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19</a:t>
            </a:fld>
            <a:endParaRPr lang="en-US"/>
          </a:p>
        </p:txBody>
      </p:sp>
    </p:spTree>
    <p:extLst>
      <p:ext uri="{BB962C8B-B14F-4D97-AF65-F5344CB8AC3E}">
        <p14:creationId xmlns:p14="http://schemas.microsoft.com/office/powerpoint/2010/main" val="325438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9 school nurses covering the 14 schools in Beaufort County. </a:t>
            </a:r>
          </a:p>
          <a:p>
            <a:endParaRPr lang="en-US"/>
          </a:p>
          <a:p>
            <a:endParaRPr lang="en-US"/>
          </a:p>
          <a:p>
            <a:r>
              <a:rPr lang="en-US"/>
              <a:t>We work together as a team and travel through out the county to assist each other as needed. </a:t>
            </a:r>
          </a:p>
          <a:p>
            <a:endParaRPr lang="en-US"/>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2</a:t>
            </a:fld>
            <a:endParaRPr lang="en-US"/>
          </a:p>
        </p:txBody>
      </p:sp>
    </p:spTree>
    <p:extLst>
      <p:ext uri="{BB962C8B-B14F-4D97-AF65-F5344CB8AC3E}">
        <p14:creationId xmlns:p14="http://schemas.microsoft.com/office/powerpoint/2010/main" val="3117455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don’t panic!</a:t>
            </a:r>
          </a:p>
          <a:p>
            <a:endParaRPr lang="en-US"/>
          </a:p>
          <a:p>
            <a:r>
              <a:rPr lang="en-US"/>
              <a:t>Immediately wash affected areas following the handwashing guidelines. </a:t>
            </a:r>
          </a:p>
          <a:p>
            <a:endParaRPr lang="en-US"/>
          </a:p>
          <a:p>
            <a:r>
              <a:rPr lang="en-US"/>
              <a:t>Flush eyes, nose, and mouth with large amounts of water for 15 minutes.</a:t>
            </a:r>
          </a:p>
          <a:p>
            <a:endParaRPr lang="en-US"/>
          </a:p>
          <a:p>
            <a:r>
              <a:rPr lang="en-US"/>
              <a:t>Reports incident to school nurse and principal immediately.</a:t>
            </a:r>
          </a:p>
          <a:p>
            <a:endParaRPr lang="en-US"/>
          </a:p>
          <a:p>
            <a:r>
              <a:rPr lang="en-US"/>
              <a:t>Ensure source of exposure remains available. </a:t>
            </a:r>
          </a:p>
        </p:txBody>
      </p:sp>
      <p:sp>
        <p:nvSpPr>
          <p:cNvPr id="4" name="Slide Number Placeholder 3"/>
          <p:cNvSpPr>
            <a:spLocks noGrp="1"/>
          </p:cNvSpPr>
          <p:nvPr>
            <p:ph type="sldNum" sz="quarter" idx="10"/>
          </p:nvPr>
        </p:nvSpPr>
        <p:spPr/>
        <p:txBody>
          <a:bodyPr/>
          <a:lstStyle/>
          <a:p>
            <a:fld id="{6E4844BB-0914-4460-97F4-40B0AE84A3C2}" type="slidenum">
              <a:rPr lang="en-US" smtClean="0"/>
              <a:t>20</a:t>
            </a:fld>
            <a:endParaRPr lang="en-US"/>
          </a:p>
        </p:txBody>
      </p:sp>
    </p:spTree>
    <p:extLst>
      <p:ext uri="{BB962C8B-B14F-4D97-AF65-F5344CB8AC3E}">
        <p14:creationId xmlns:p14="http://schemas.microsoft.com/office/powerpoint/2010/main" val="537951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p:spPr>
        <p:txBody>
          <a:bodyPr lIns="89715" tIns="89715" rIns="89715" bIns="89715" anchor="t" anchorCtr="0">
            <a:noAutofit/>
          </a:bodyPr>
          <a:lstStyle/>
          <a:p>
            <a:r>
              <a:rPr lang="en-US"/>
              <a:t>Beaufort County Schools has a detailed exposure control plan, a copy of which is located in your front office.  It details responsibilities and safe work practices.  It should be used  whenever an exposure or near exposure to blood occurs.  Remember to contact your school nurse and principal IMMEDIATELY following an exposure.</a:t>
            </a:r>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747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Countless students and staff members throughout the school have asthma. </a:t>
            </a:r>
          </a:p>
          <a:p>
            <a:endParaRPr lang="en-US"/>
          </a:p>
          <a:p>
            <a:r>
              <a:rPr lang="en-US"/>
              <a:t>Some are identified and some are not.</a:t>
            </a:r>
          </a:p>
          <a:p>
            <a:endParaRPr lang="en-US"/>
          </a:p>
          <a:p>
            <a:r>
              <a:rPr lang="en-US"/>
              <a:t>It is the responsibility of us all to help in providing a safe harbor for our children. </a:t>
            </a:r>
          </a:p>
          <a:p>
            <a:endParaRPr lang="en-US"/>
          </a:p>
          <a:p>
            <a:r>
              <a:rPr lang="en-US"/>
              <a:t>Significant signs and symptoms are listed, some or all may be present. </a:t>
            </a:r>
          </a:p>
        </p:txBody>
      </p:sp>
      <p:sp>
        <p:nvSpPr>
          <p:cNvPr id="4" name="Slide Number Placeholder 3"/>
          <p:cNvSpPr>
            <a:spLocks noGrp="1"/>
          </p:cNvSpPr>
          <p:nvPr>
            <p:ph type="sldNum" sz="quarter" idx="10"/>
          </p:nvPr>
        </p:nvSpPr>
        <p:spPr/>
        <p:txBody>
          <a:bodyPr/>
          <a:lstStyle/>
          <a:p>
            <a:fld id="{6E4844BB-0914-4460-97F4-40B0AE84A3C2}" type="slidenum">
              <a:rPr lang="en-US" smtClean="0"/>
              <a:t>22</a:t>
            </a:fld>
            <a:endParaRPr lang="en-US"/>
          </a:p>
        </p:txBody>
      </p:sp>
    </p:spTree>
    <p:extLst>
      <p:ext uri="{BB962C8B-B14F-4D97-AF65-F5344CB8AC3E}">
        <p14:creationId xmlns:p14="http://schemas.microsoft.com/office/powerpoint/2010/main" val="3922392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be aware that multiple asthma triggers exist. </a:t>
            </a:r>
          </a:p>
          <a:p>
            <a:endParaRPr lang="en-US"/>
          </a:p>
          <a:p>
            <a:r>
              <a:rPr lang="en-US"/>
              <a:t>Smoke and strong smells are two of the most common. </a:t>
            </a:r>
          </a:p>
        </p:txBody>
      </p:sp>
      <p:sp>
        <p:nvSpPr>
          <p:cNvPr id="4" name="Slide Number Placeholder 3"/>
          <p:cNvSpPr>
            <a:spLocks noGrp="1"/>
          </p:cNvSpPr>
          <p:nvPr>
            <p:ph type="sldNum" sz="quarter" idx="10"/>
          </p:nvPr>
        </p:nvSpPr>
        <p:spPr/>
        <p:txBody>
          <a:bodyPr/>
          <a:lstStyle/>
          <a:p>
            <a:fld id="{6E4844BB-0914-4460-97F4-40B0AE84A3C2}" type="slidenum">
              <a:rPr lang="en-US" smtClean="0"/>
              <a:t>23</a:t>
            </a:fld>
            <a:endParaRPr lang="en-US"/>
          </a:p>
        </p:txBody>
      </p:sp>
    </p:spTree>
    <p:extLst>
      <p:ext uri="{BB962C8B-B14F-4D97-AF65-F5344CB8AC3E}">
        <p14:creationId xmlns:p14="http://schemas.microsoft.com/office/powerpoint/2010/main" val="571812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Elementary students will need assistance using their inhaler. </a:t>
            </a:r>
          </a:p>
          <a:p>
            <a:endParaRPr lang="en-US"/>
          </a:p>
          <a:p>
            <a:r>
              <a:rPr lang="en-US"/>
              <a:t>It is necessary to use a spacer when available to ensure delivery of medication. </a:t>
            </a:r>
          </a:p>
          <a:p>
            <a:endParaRPr lang="en-US"/>
          </a:p>
          <a:p>
            <a:r>
              <a:rPr lang="en-US"/>
              <a:t>Asthma pumps that have not been used in the last 2 weeks will need to be primed by releasing 4 sprays into the air away from the student before use. </a:t>
            </a:r>
          </a:p>
          <a:p>
            <a:endParaRPr lang="en-US"/>
          </a:p>
          <a:p>
            <a:endParaRPr lang="en-US"/>
          </a:p>
          <a:p>
            <a:endParaRPr lang="en-US"/>
          </a:p>
          <a:p>
            <a:r>
              <a:rPr lang="en-US"/>
              <a:t>(need to fix video clip or imbed) </a:t>
            </a:r>
          </a:p>
        </p:txBody>
      </p:sp>
      <p:sp>
        <p:nvSpPr>
          <p:cNvPr id="4" name="Slide Number Placeholder 3"/>
          <p:cNvSpPr>
            <a:spLocks noGrp="1"/>
          </p:cNvSpPr>
          <p:nvPr>
            <p:ph type="sldNum" sz="quarter" idx="10"/>
          </p:nvPr>
        </p:nvSpPr>
        <p:spPr/>
        <p:txBody>
          <a:bodyPr/>
          <a:lstStyle/>
          <a:p>
            <a:fld id="{6E4844BB-0914-4460-97F4-40B0AE84A3C2}" type="slidenum">
              <a:rPr lang="en-US" smtClean="0"/>
              <a:t>24</a:t>
            </a:fld>
            <a:endParaRPr lang="en-US"/>
          </a:p>
        </p:txBody>
      </p:sp>
    </p:spTree>
    <p:extLst>
      <p:ext uri="{BB962C8B-B14F-4D97-AF65-F5344CB8AC3E}">
        <p14:creationId xmlns:p14="http://schemas.microsoft.com/office/powerpoint/2010/main" val="156473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a:t>
            </a:r>
            <a:r>
              <a:rPr lang="en-US" baseline="0"/>
              <a:t> every student that has asthma and an inhaler at school an </a:t>
            </a:r>
            <a:r>
              <a:rPr lang="en-US"/>
              <a:t>Emergency</a:t>
            </a:r>
            <a:r>
              <a:rPr lang="en-US" baseline="0"/>
              <a:t> Action Plan will be available as a resource.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25</a:t>
            </a:fld>
            <a:endParaRPr lang="en-US"/>
          </a:p>
        </p:txBody>
      </p:sp>
    </p:spTree>
    <p:extLst>
      <p:ext uri="{BB962C8B-B14F-4D97-AF65-F5344CB8AC3E}">
        <p14:creationId xmlns:p14="http://schemas.microsoft.com/office/powerpoint/2010/main" val="66174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to</a:t>
            </a:r>
            <a:r>
              <a:rPr lang="en-US" baseline="0"/>
              <a:t> </a:t>
            </a:r>
            <a:r>
              <a:rPr lang="en-US" baseline="0" err="1"/>
              <a:t>Vidant</a:t>
            </a:r>
            <a:r>
              <a:rPr lang="en-US" baseline="0"/>
              <a:t> Beaufort Hospital, all schools have AEDs available for emergencies. </a:t>
            </a:r>
          </a:p>
          <a:p>
            <a:endParaRPr lang="en-US" baseline="0"/>
          </a:p>
          <a:p>
            <a:r>
              <a:rPr lang="en-US" baseline="0"/>
              <a:t>It is state law that </a:t>
            </a:r>
            <a:r>
              <a:rPr lang="en-US" baseline="0" err="1"/>
              <a:t>EpiPens</a:t>
            </a:r>
            <a:r>
              <a:rPr lang="en-US" baseline="0"/>
              <a:t> are available for allergic reactions. </a:t>
            </a:r>
          </a:p>
          <a:p>
            <a:endParaRPr lang="en-US" baseline="0"/>
          </a:p>
          <a:p>
            <a:r>
              <a:rPr lang="en-US" baseline="0"/>
              <a:t>First Responders are available at each school for emergencies. Please know who your first responders are and be aware where your Epi-Pens and AEDs are located. </a:t>
            </a:r>
          </a:p>
          <a:p>
            <a:endParaRPr lang="en-US" baseline="0"/>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26</a:t>
            </a:fld>
            <a:endParaRPr lang="en-US"/>
          </a:p>
        </p:txBody>
      </p:sp>
    </p:spTree>
    <p:extLst>
      <p:ext uri="{BB962C8B-B14F-4D97-AF65-F5344CB8AC3E}">
        <p14:creationId xmlns:p14="http://schemas.microsoft.com/office/powerpoint/2010/main" val="211200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be aware that there are students</a:t>
            </a:r>
            <a:r>
              <a:rPr lang="en-US" baseline="0"/>
              <a:t> at each school who have severe allergies and  carry </a:t>
            </a:r>
            <a:r>
              <a:rPr lang="en-US" baseline="0" err="1"/>
              <a:t>epipens</a:t>
            </a:r>
            <a:r>
              <a:rPr lang="en-US" baseline="0"/>
              <a:t>.</a:t>
            </a:r>
          </a:p>
          <a:p>
            <a:endParaRPr lang="en-US" baseline="0"/>
          </a:p>
          <a:p>
            <a:r>
              <a:rPr lang="en-US" baseline="0"/>
              <a:t>For the safety of staff and students, all staff should be familiar with the signs and symptoms of anaphylaxis, a life threatening allergic reaction, and how to administer an </a:t>
            </a:r>
            <a:r>
              <a:rPr lang="en-US" baseline="0" err="1"/>
              <a:t>epipen</a:t>
            </a:r>
            <a:r>
              <a:rPr lang="en-US" baseline="0"/>
              <a:t>. </a:t>
            </a:r>
          </a:p>
          <a:p>
            <a:endParaRPr lang="en-US" baseline="0"/>
          </a:p>
          <a:p>
            <a:r>
              <a:rPr lang="en-US" baseline="0"/>
              <a:t>First responders and teachers with students that require </a:t>
            </a:r>
            <a:r>
              <a:rPr lang="en-US" baseline="0" err="1"/>
              <a:t>epipens</a:t>
            </a:r>
            <a:r>
              <a:rPr lang="en-US" baseline="0"/>
              <a:t> will receive additional training. </a:t>
            </a:r>
          </a:p>
          <a:p>
            <a:endParaRPr lang="en-US" baseline="0"/>
          </a:p>
          <a:p>
            <a:r>
              <a:rPr lang="en-US" baseline="0"/>
              <a:t>Whenever an </a:t>
            </a:r>
            <a:r>
              <a:rPr lang="en-US" baseline="0" err="1"/>
              <a:t>EpiPen</a:t>
            </a:r>
            <a:r>
              <a:rPr lang="en-US" baseline="0"/>
              <a:t> is given 911 must be called. Notify them that an </a:t>
            </a:r>
            <a:r>
              <a:rPr lang="en-US" baseline="0" err="1"/>
              <a:t>Epipen</a:t>
            </a:r>
            <a:r>
              <a:rPr lang="en-US" baseline="0"/>
              <a:t> was administered and the time it was given. </a:t>
            </a:r>
          </a:p>
          <a:p>
            <a:endParaRPr lang="en-US" baseline="0"/>
          </a:p>
          <a:p>
            <a:endParaRPr lang="en-US" baseline="0"/>
          </a:p>
        </p:txBody>
      </p:sp>
      <p:sp>
        <p:nvSpPr>
          <p:cNvPr id="4" name="Slide Number Placeholder 3"/>
          <p:cNvSpPr>
            <a:spLocks noGrp="1"/>
          </p:cNvSpPr>
          <p:nvPr>
            <p:ph type="sldNum" sz="quarter" idx="10"/>
          </p:nvPr>
        </p:nvSpPr>
        <p:spPr/>
        <p:txBody>
          <a:bodyPr/>
          <a:lstStyle/>
          <a:p>
            <a:fld id="{6E4844BB-0914-4460-97F4-40B0AE84A3C2}" type="slidenum">
              <a:rPr lang="en-US" smtClean="0"/>
              <a:t>27</a:t>
            </a:fld>
            <a:endParaRPr lang="en-US"/>
          </a:p>
        </p:txBody>
      </p:sp>
    </p:spTree>
    <p:extLst>
      <p:ext uri="{BB962C8B-B14F-4D97-AF65-F5344CB8AC3E}">
        <p14:creationId xmlns:p14="http://schemas.microsoft.com/office/powerpoint/2010/main" val="47624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Allergic reactions can</a:t>
            </a:r>
            <a:r>
              <a:rPr lang="en-US" baseline="0"/>
              <a:t> involve one or more body systems.  Some of the most common are listed above. Please be familiar with the handout provided and have it available for reference. </a:t>
            </a:r>
          </a:p>
          <a:p>
            <a:endParaRPr lang="en-US" baseline="0"/>
          </a:p>
          <a:p>
            <a:r>
              <a:rPr lang="en-US" baseline="0"/>
              <a:t>If you don’t have a copy of this handout for your classroom please let your school nurse know. </a:t>
            </a:r>
          </a:p>
          <a:p>
            <a:endParaRPr lang="en-US" baseline="0"/>
          </a:p>
        </p:txBody>
      </p:sp>
      <p:sp>
        <p:nvSpPr>
          <p:cNvPr id="4" name="Slide Number Placeholder 3"/>
          <p:cNvSpPr>
            <a:spLocks noGrp="1"/>
          </p:cNvSpPr>
          <p:nvPr>
            <p:ph type="sldNum" sz="quarter" idx="10"/>
          </p:nvPr>
        </p:nvSpPr>
        <p:spPr/>
        <p:txBody>
          <a:bodyPr/>
          <a:lstStyle/>
          <a:p>
            <a:fld id="{6E4844BB-0914-4460-97F4-40B0AE84A3C2}" type="slidenum">
              <a:rPr lang="en-US" smtClean="0"/>
              <a:t>28</a:t>
            </a:fld>
            <a:endParaRPr lang="en-US"/>
          </a:p>
        </p:txBody>
      </p:sp>
    </p:spTree>
    <p:extLst>
      <p:ext uri="{BB962C8B-B14F-4D97-AF65-F5344CB8AC3E}">
        <p14:creationId xmlns:p14="http://schemas.microsoft.com/office/powerpoint/2010/main" val="86716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Emergency</a:t>
            </a:r>
            <a:r>
              <a:rPr lang="en-US" baseline="0"/>
              <a:t> Action Plans are created for students with known severe allergies who carry </a:t>
            </a:r>
            <a:r>
              <a:rPr lang="en-US" baseline="0" err="1"/>
              <a:t>EpiPens</a:t>
            </a:r>
            <a:r>
              <a:rPr lang="en-US" baseline="0"/>
              <a:t>. </a:t>
            </a:r>
          </a:p>
          <a:p>
            <a:endParaRPr lang="en-US" baseline="0"/>
          </a:p>
          <a:p>
            <a:r>
              <a:rPr lang="en-US" baseline="0"/>
              <a:t>However, many anaphylactic reactions can be undiagnosed allergens. </a:t>
            </a:r>
          </a:p>
          <a:p>
            <a:endParaRPr lang="en-US" baseline="0"/>
          </a:p>
          <a:p>
            <a:r>
              <a:rPr lang="en-US" baseline="0"/>
              <a:t>Never hesitate to use an </a:t>
            </a:r>
            <a:r>
              <a:rPr lang="en-US" baseline="0" err="1"/>
              <a:t>EpiPen</a:t>
            </a:r>
            <a:r>
              <a:rPr lang="en-US" baseline="0"/>
              <a:t> if warranted. It will not harm the individual.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29</a:t>
            </a:fld>
            <a:endParaRPr lang="en-US"/>
          </a:p>
        </p:txBody>
      </p:sp>
    </p:spTree>
    <p:extLst>
      <p:ext uri="{BB962C8B-B14F-4D97-AF65-F5344CB8AC3E}">
        <p14:creationId xmlns:p14="http://schemas.microsoft.com/office/powerpoint/2010/main" val="186678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the following topics in this presentation. </a:t>
            </a:r>
          </a:p>
          <a:p>
            <a:endParaRPr lang="en-US"/>
          </a:p>
          <a:p>
            <a:r>
              <a:rPr lang="en-US"/>
              <a:t>For additional information or questions please contact your school nurse. </a:t>
            </a:r>
          </a:p>
        </p:txBody>
      </p:sp>
      <p:sp>
        <p:nvSpPr>
          <p:cNvPr id="4" name="Slide Number Placeholder 3"/>
          <p:cNvSpPr>
            <a:spLocks noGrp="1"/>
          </p:cNvSpPr>
          <p:nvPr>
            <p:ph type="sldNum" sz="quarter" idx="10"/>
          </p:nvPr>
        </p:nvSpPr>
        <p:spPr/>
        <p:txBody>
          <a:bodyPr/>
          <a:lstStyle/>
          <a:p>
            <a:fld id="{6E4844BB-0914-4460-97F4-40B0AE84A3C2}" type="slidenum">
              <a:rPr lang="en-US" smtClean="0"/>
              <a:t>3</a:t>
            </a:fld>
            <a:endParaRPr lang="en-US"/>
          </a:p>
        </p:txBody>
      </p:sp>
    </p:spTree>
    <p:extLst>
      <p:ext uri="{BB962C8B-B14F-4D97-AF65-F5344CB8AC3E}">
        <p14:creationId xmlns:p14="http://schemas.microsoft.com/office/powerpoint/2010/main" val="1521504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number of diabetic students</a:t>
            </a:r>
            <a:r>
              <a:rPr lang="en-US" baseline="0"/>
              <a:t> in Beaufort County Schools continues to rise. </a:t>
            </a:r>
          </a:p>
          <a:p>
            <a:endParaRPr lang="en-US" baseline="0"/>
          </a:p>
          <a:p>
            <a:r>
              <a:rPr lang="en-US" baseline="0"/>
              <a:t>Being aware of the warning signs can help save a student’s life.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33</a:t>
            </a:fld>
            <a:endParaRPr lang="en-US"/>
          </a:p>
        </p:txBody>
      </p:sp>
    </p:spTree>
    <p:extLst>
      <p:ext uri="{BB962C8B-B14F-4D97-AF65-F5344CB8AC3E}">
        <p14:creationId xmlns:p14="http://schemas.microsoft.com/office/powerpoint/2010/main" val="974468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day students</a:t>
            </a:r>
            <a:r>
              <a:rPr lang="en-US" baseline="0"/>
              <a:t> blood sugar levels fluctuate. A low blood sugar is the most dangerous situation for a diabetic. </a:t>
            </a:r>
            <a:r>
              <a:rPr lang="en-US"/>
              <a:t>Knowing the signs and symptoms of</a:t>
            </a:r>
            <a:r>
              <a:rPr lang="en-US" baseline="0"/>
              <a:t> low blood sugar can help save a life. </a:t>
            </a:r>
          </a:p>
          <a:p>
            <a:endParaRPr lang="en-US" baseline="0"/>
          </a:p>
        </p:txBody>
      </p:sp>
      <p:sp>
        <p:nvSpPr>
          <p:cNvPr id="4" name="Slide Number Placeholder 3"/>
          <p:cNvSpPr>
            <a:spLocks noGrp="1"/>
          </p:cNvSpPr>
          <p:nvPr>
            <p:ph type="sldNum" sz="quarter" idx="10"/>
          </p:nvPr>
        </p:nvSpPr>
        <p:spPr/>
        <p:txBody>
          <a:bodyPr/>
          <a:lstStyle/>
          <a:p>
            <a:fld id="{6E4844BB-0914-4460-97F4-40B0AE84A3C2}" type="slidenum">
              <a:rPr lang="en-US" smtClean="0"/>
              <a:t>34</a:t>
            </a:fld>
            <a:endParaRPr lang="en-US"/>
          </a:p>
        </p:txBody>
      </p:sp>
    </p:spTree>
    <p:extLst>
      <p:ext uri="{BB962C8B-B14F-4D97-AF65-F5344CB8AC3E}">
        <p14:creationId xmlns:p14="http://schemas.microsoft.com/office/powerpoint/2010/main" val="1941607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a:t>
            </a:r>
            <a:r>
              <a:rPr lang="en-US" baseline="0"/>
              <a:t> s</a:t>
            </a:r>
            <a:r>
              <a:rPr lang="en-US"/>
              <a:t>ymptoms of high</a:t>
            </a:r>
            <a:r>
              <a:rPr lang="en-US" baseline="0"/>
              <a:t> blood sugar are similar to low blood sugar. It is important to have a student check blood sugar levels.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35</a:t>
            </a:fld>
            <a:endParaRPr lang="en-US"/>
          </a:p>
        </p:txBody>
      </p:sp>
    </p:spTree>
    <p:extLst>
      <p:ext uri="{BB962C8B-B14F-4D97-AF65-F5344CB8AC3E}">
        <p14:creationId xmlns:p14="http://schemas.microsoft.com/office/powerpoint/2010/main" val="2524251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emergency</a:t>
            </a:r>
            <a:r>
              <a:rPr lang="en-US" baseline="0"/>
              <a:t> action plan is available for each diabetic student. </a:t>
            </a:r>
            <a:endParaRPr lang="en-US"/>
          </a:p>
          <a:p>
            <a:endParaRPr lang="en-US"/>
          </a:p>
          <a:p>
            <a:r>
              <a:rPr lang="en-US" baseline="0"/>
              <a:t>If a diabetic student should become unconscious treat them as having low blood sugar and follow the action plan. </a:t>
            </a:r>
          </a:p>
          <a:p>
            <a:endParaRPr lang="en-US" baseline="0"/>
          </a:p>
          <a:p>
            <a:r>
              <a:rPr lang="en-US" baseline="0"/>
              <a:t>This will not harm a student if the blood sugar is high.</a:t>
            </a:r>
          </a:p>
          <a:p>
            <a:r>
              <a:rPr lang="en-US" baseline="0"/>
              <a:t>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36</a:t>
            </a:fld>
            <a:endParaRPr lang="en-US"/>
          </a:p>
        </p:txBody>
      </p:sp>
    </p:spTree>
    <p:extLst>
      <p:ext uri="{BB962C8B-B14F-4D97-AF65-F5344CB8AC3E}">
        <p14:creationId xmlns:p14="http://schemas.microsoft.com/office/powerpoint/2010/main" val="1416391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these students are</a:t>
            </a:r>
            <a:r>
              <a:rPr lang="en-US" baseline="0"/>
              <a:t> allowed unlimited bathroom breaks. They also should be permitted to carry water and snacks with them at all times.</a:t>
            </a:r>
          </a:p>
          <a:p>
            <a:endParaRPr lang="en-US" baseline="0"/>
          </a:p>
          <a:p>
            <a:r>
              <a:rPr lang="en-US" baseline="0"/>
              <a:t>Many keep their equipment with them and may check their blood sugars or give themselves insulin throughout the day.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37</a:t>
            </a:fld>
            <a:endParaRPr lang="en-US"/>
          </a:p>
        </p:txBody>
      </p:sp>
    </p:spTree>
    <p:extLst>
      <p:ext uri="{BB962C8B-B14F-4D97-AF65-F5344CB8AC3E}">
        <p14:creationId xmlns:p14="http://schemas.microsoft.com/office/powerpoint/2010/main" val="123102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C00000"/>
                </a:solidFill>
              </a:rPr>
              <a:t>Emergency Action plans should be readily available at all times. </a:t>
            </a:r>
          </a:p>
          <a:p>
            <a:endParaRPr lang="en-US">
              <a:solidFill>
                <a:srgbClr val="C00000"/>
              </a:solidFill>
            </a:endParaRPr>
          </a:p>
          <a:p>
            <a:r>
              <a:rPr lang="en-US">
                <a:solidFill>
                  <a:srgbClr val="C00000"/>
                </a:solidFill>
              </a:rPr>
              <a:t>Please make note in sub-plans so that substitutes will be aware of student’s who have health concerns that may arise during the day. </a:t>
            </a:r>
          </a:p>
          <a:p>
            <a:endParaRPr lang="en-US" b="1"/>
          </a:p>
        </p:txBody>
      </p:sp>
      <p:sp>
        <p:nvSpPr>
          <p:cNvPr id="4" name="Slide Number Placeholder 3"/>
          <p:cNvSpPr>
            <a:spLocks noGrp="1"/>
          </p:cNvSpPr>
          <p:nvPr>
            <p:ph type="sldNum" sz="quarter" idx="10"/>
          </p:nvPr>
        </p:nvSpPr>
        <p:spPr/>
        <p:txBody>
          <a:bodyPr/>
          <a:lstStyle/>
          <a:p>
            <a:fld id="{6E4844BB-0914-4460-97F4-40B0AE84A3C2}" type="slidenum">
              <a:rPr lang="en-US" smtClean="0"/>
              <a:t>38</a:t>
            </a:fld>
            <a:endParaRPr lang="en-US"/>
          </a:p>
        </p:txBody>
      </p:sp>
    </p:spTree>
    <p:extLst>
      <p:ext uri="{BB962C8B-B14F-4D97-AF65-F5344CB8AC3E}">
        <p14:creationId xmlns:p14="http://schemas.microsoft.com/office/powerpoint/2010/main" val="1381508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40</a:t>
            </a:fld>
            <a:endParaRPr lang="en-US"/>
          </a:p>
        </p:txBody>
      </p:sp>
    </p:spTree>
    <p:extLst>
      <p:ext uri="{BB962C8B-B14F-4D97-AF65-F5344CB8AC3E}">
        <p14:creationId xmlns:p14="http://schemas.microsoft.com/office/powerpoint/2010/main" val="2692754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a:solidFill>
                  <a:schemeClr val="accent1">
                    <a:lumMod val="50000"/>
                  </a:schemeClr>
                </a:solidFill>
              </a:rPr>
              <a:t>A concussion is a type of traumatic brain injury (TBI) caused by a sudden bump or  blow to the head that can change the way the brain functions. These injuries can be serious and if not given proper care can lead to lasting symptoms.</a:t>
            </a:r>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41</a:t>
            </a:fld>
            <a:endParaRPr lang="en-US"/>
          </a:p>
        </p:txBody>
      </p:sp>
    </p:spTree>
    <p:extLst>
      <p:ext uri="{BB962C8B-B14F-4D97-AF65-F5344CB8AC3E}">
        <p14:creationId xmlns:p14="http://schemas.microsoft.com/office/powerpoint/2010/main" val="1522618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Symptoms of</a:t>
            </a:r>
            <a:r>
              <a:rPr lang="en-US" baseline="0"/>
              <a:t> a concussion can affect many functions of the brain. </a:t>
            </a:r>
          </a:p>
          <a:p>
            <a:endParaRPr lang="en-US" baseline="0"/>
          </a:p>
          <a:p>
            <a:r>
              <a:rPr lang="en-US" baseline="0"/>
              <a:t>Students many report one of many symptoms depending of the severity of the injury. </a:t>
            </a:r>
          </a:p>
          <a:p>
            <a:endParaRPr lang="en-US" baseline="0"/>
          </a:p>
          <a:p>
            <a:r>
              <a:rPr lang="en-US" baseline="0"/>
              <a:t>Loss of consciousness is not required for a diagnosis of concussion.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42</a:t>
            </a:fld>
            <a:endParaRPr lang="en-US"/>
          </a:p>
        </p:txBody>
      </p:sp>
    </p:spTree>
    <p:extLst>
      <p:ext uri="{BB962C8B-B14F-4D97-AF65-F5344CB8AC3E}">
        <p14:creationId xmlns:p14="http://schemas.microsoft.com/office/powerpoint/2010/main" val="388452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a:t>
            </a:r>
            <a:r>
              <a:rPr lang="en-US" baseline="0"/>
              <a:t> recognition and treatment of a concussion will result in the best outcome. </a:t>
            </a:r>
          </a:p>
          <a:p>
            <a:endParaRPr lang="en-US" baseline="0"/>
          </a:p>
          <a:p>
            <a:r>
              <a:rPr lang="en-US" baseline="0"/>
              <a:t>Brain rest is the most important treatment. This includes: no video games, TV, texting, reading or other activities that require concentration. </a:t>
            </a:r>
          </a:p>
          <a:p>
            <a:endParaRPr lang="en-US" baseline="0"/>
          </a:p>
          <a:p>
            <a:r>
              <a:rPr lang="en-US" baseline="0"/>
              <a:t>Beaufort County Schools have a return to learn and a return to play policy. Athletes require clearance by a medical doctor before returning to play.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43</a:t>
            </a:fld>
            <a:endParaRPr lang="en-US"/>
          </a:p>
        </p:txBody>
      </p:sp>
    </p:spTree>
    <p:extLst>
      <p:ext uri="{BB962C8B-B14F-4D97-AF65-F5344CB8AC3E}">
        <p14:creationId xmlns:p14="http://schemas.microsoft.com/office/powerpoint/2010/main" val="88233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OSHA requires annual training on </a:t>
            </a:r>
            <a:r>
              <a:rPr lang="en-US" err="1"/>
              <a:t>bloodborne</a:t>
            </a:r>
            <a:r>
              <a:rPr lang="en-US"/>
              <a:t> pathogens, this will fulfil your annual training requirements. </a:t>
            </a:r>
          </a:p>
        </p:txBody>
      </p:sp>
      <p:sp>
        <p:nvSpPr>
          <p:cNvPr id="4" name="Slide Number Placeholder 3"/>
          <p:cNvSpPr>
            <a:spLocks noGrp="1"/>
          </p:cNvSpPr>
          <p:nvPr>
            <p:ph type="sldNum" sz="quarter" idx="10"/>
          </p:nvPr>
        </p:nvSpPr>
        <p:spPr/>
        <p:txBody>
          <a:bodyPr/>
          <a:lstStyle/>
          <a:p>
            <a:fld id="{6E4844BB-0914-4460-97F4-40B0AE84A3C2}" type="slidenum">
              <a:rPr lang="en-US" smtClean="0"/>
              <a:t>4</a:t>
            </a:fld>
            <a:endParaRPr lang="en-US"/>
          </a:p>
        </p:txBody>
      </p:sp>
    </p:spTree>
    <p:extLst>
      <p:ext uri="{BB962C8B-B14F-4D97-AF65-F5344CB8AC3E}">
        <p14:creationId xmlns:p14="http://schemas.microsoft.com/office/powerpoint/2010/main" val="1363625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85800" y="4400550"/>
            <a:ext cx="5486399" cy="3600450"/>
          </a:xfrm>
          <a:prstGeom prst="rect">
            <a:avLst/>
          </a:prstGeom>
        </p:spPr>
        <p:txBody>
          <a:bodyPr lIns="89715" tIns="89715" rIns="89715" bIns="89715" anchor="t" anchorCtr="0">
            <a:noAutofit/>
          </a:bodyPr>
          <a:lstStyle/>
          <a:p>
            <a:r>
              <a:rPr lang="en-US"/>
              <a:t>As required by state law, a “Return-to-Learn” concussion plan has been developed and is being implemented for the 2016-2017 school year.  It is important to note that our student athletes will continue to follow the athletic concussion protocol.  A concussion contact, designated by the principal, will be in place at each school.  This person should be notified immediately when a concussion is suspected.</a:t>
            </a:r>
          </a:p>
        </p:txBody>
      </p:sp>
      <p:sp>
        <p:nvSpPr>
          <p:cNvPr id="371" name="Shape 3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7979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principal designates individuals</a:t>
            </a:r>
            <a:r>
              <a:rPr lang="en-US" baseline="0"/>
              <a:t> to administer medication.  These individuals are trained to administer medication.  </a:t>
            </a:r>
          </a:p>
          <a:p>
            <a:endParaRPr lang="en-US" baseline="0"/>
          </a:p>
          <a:p>
            <a:r>
              <a:rPr lang="en-US" baseline="0"/>
              <a:t>A prescription medication requires an annual medication authorization signed by the health care provider. Students with emergency medication may be assessed  by the school nurse and allowed to self-carry. </a:t>
            </a:r>
          </a:p>
          <a:p>
            <a:endParaRPr lang="en-US" baseline="0"/>
          </a:p>
          <a:p>
            <a:r>
              <a:rPr lang="en-US" baseline="0"/>
              <a:t>Only students in 6</a:t>
            </a:r>
            <a:r>
              <a:rPr lang="en-US" baseline="30000"/>
              <a:t>th</a:t>
            </a:r>
            <a:r>
              <a:rPr lang="en-US" baseline="0"/>
              <a:t> – 12</a:t>
            </a:r>
            <a:r>
              <a:rPr lang="en-US" baseline="30000"/>
              <a:t>th</a:t>
            </a:r>
            <a:r>
              <a:rPr lang="en-US" baseline="0"/>
              <a:t> grade are allowed to carry over the counter medications in the original container without an authorization.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45</a:t>
            </a:fld>
            <a:endParaRPr lang="en-US"/>
          </a:p>
        </p:txBody>
      </p:sp>
    </p:spTree>
    <p:extLst>
      <p:ext uri="{BB962C8B-B14F-4D97-AF65-F5344CB8AC3E}">
        <p14:creationId xmlns:p14="http://schemas.microsoft.com/office/powerpoint/2010/main" val="157573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Medication must be given within 30 minutes of the time ordered by the provider. </a:t>
            </a:r>
          </a:p>
          <a:p>
            <a:endParaRPr lang="en-US"/>
          </a:p>
          <a:p>
            <a:r>
              <a:rPr lang="en-US"/>
              <a:t>Teachers should make</a:t>
            </a:r>
            <a:r>
              <a:rPr lang="en-US" baseline="0"/>
              <a:t> every effort to incorporate into their daily routine sending students for medication at scheduled times. This helps everyone involved. </a:t>
            </a:r>
          </a:p>
          <a:p>
            <a:endParaRPr lang="en-US" baseline="0"/>
          </a:p>
          <a:p>
            <a:r>
              <a:rPr lang="en-US" baseline="0"/>
              <a:t>Please make note in your sub-plans for students who need to be sent for medication.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46</a:t>
            </a:fld>
            <a:endParaRPr lang="en-US"/>
          </a:p>
        </p:txBody>
      </p:sp>
    </p:spTree>
    <p:extLst>
      <p:ext uri="{BB962C8B-B14F-4D97-AF65-F5344CB8AC3E}">
        <p14:creationId xmlns:p14="http://schemas.microsoft.com/office/powerpoint/2010/main" val="3758608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a:solidFill>
                  <a:srgbClr val="002060"/>
                </a:solidFill>
              </a:rPr>
              <a:t>When a trip is overnight and medication needs to be given authorizations need to be completed as if the medication was being given at school. </a:t>
            </a:r>
          </a:p>
          <a:p>
            <a:pPr defTabSz="897301">
              <a:defRPr/>
            </a:pPr>
            <a:endParaRPr lang="en-US">
              <a:solidFill>
                <a:srgbClr val="002060"/>
              </a:solidFill>
            </a:endParaRPr>
          </a:p>
          <a:p>
            <a:pPr defTabSz="897301">
              <a:defRPr/>
            </a:pPr>
            <a:r>
              <a:rPr lang="en-US">
                <a:solidFill>
                  <a:srgbClr val="C00000"/>
                </a:solidFill>
              </a:rPr>
              <a:t>Some students take medication before and after school. This needs to be considered when you are </a:t>
            </a:r>
            <a:r>
              <a:rPr lang="en-US" u="sng">
                <a:solidFill>
                  <a:srgbClr val="C00000"/>
                </a:solidFill>
              </a:rPr>
              <a:t>first</a:t>
            </a:r>
            <a:r>
              <a:rPr lang="en-US">
                <a:solidFill>
                  <a:srgbClr val="C00000"/>
                </a:solidFill>
              </a:rPr>
              <a:t> made aware of the trip and the school nurse should be notified at least one month prior to departure.</a:t>
            </a:r>
          </a:p>
          <a:p>
            <a:pPr defTabSz="897301">
              <a:defRPr/>
            </a:pPr>
            <a:endParaRPr lang="en-US">
              <a:solidFill>
                <a:srgbClr val="002060"/>
              </a:solidFill>
            </a:endParaRPr>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48</a:t>
            </a:fld>
            <a:endParaRPr lang="en-US"/>
          </a:p>
        </p:txBody>
      </p:sp>
    </p:spTree>
    <p:extLst>
      <p:ext uri="{BB962C8B-B14F-4D97-AF65-F5344CB8AC3E}">
        <p14:creationId xmlns:p14="http://schemas.microsoft.com/office/powerpoint/2010/main" val="3530622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a:t>Your school nurse MUST be notified in advance of</a:t>
            </a:r>
            <a:r>
              <a:rPr lang="en-US" baseline="0"/>
              <a:t> any out-of-state field trips as soon as they are planned.  A medication letter will be required to go home with the permission slips.  </a:t>
            </a:r>
            <a:endParaRPr lang="en-US"/>
          </a:p>
          <a:p>
            <a:endParaRPr lang="en-US"/>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49</a:t>
            </a:fld>
            <a:endParaRPr lang="en-US"/>
          </a:p>
        </p:txBody>
      </p:sp>
    </p:spTree>
    <p:extLst>
      <p:ext uri="{BB962C8B-B14F-4D97-AF65-F5344CB8AC3E}">
        <p14:creationId xmlns:p14="http://schemas.microsoft.com/office/powerpoint/2010/main" val="2554214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solidFill>
                  <a:schemeClr val="accent1">
                    <a:lumMod val="50000"/>
                  </a:schemeClr>
                </a:solidFill>
              </a:rPr>
              <a:t>Injury reports are to be done for all injuries. Completely document </a:t>
            </a:r>
            <a:r>
              <a:rPr lang="en-US" u="sng">
                <a:solidFill>
                  <a:schemeClr val="accent1">
                    <a:lumMod val="50000"/>
                  </a:schemeClr>
                </a:solidFill>
              </a:rPr>
              <a:t>all</a:t>
            </a:r>
            <a:r>
              <a:rPr lang="en-US">
                <a:solidFill>
                  <a:schemeClr val="accent1">
                    <a:lumMod val="50000"/>
                  </a:schemeClr>
                </a:solidFill>
              </a:rPr>
              <a:t> areas (date and time too!!) on the form and</a:t>
            </a:r>
            <a:r>
              <a:rPr lang="en-US" baseline="0">
                <a:solidFill>
                  <a:schemeClr val="accent1">
                    <a:lumMod val="50000"/>
                  </a:schemeClr>
                </a:solidFill>
              </a:rPr>
              <a:t> </a:t>
            </a:r>
            <a:r>
              <a:rPr lang="en-US">
                <a:solidFill>
                  <a:schemeClr val="accent1">
                    <a:lumMod val="50000"/>
                  </a:schemeClr>
                </a:solidFill>
              </a:rPr>
              <a:t>provide a detailed description. </a:t>
            </a:r>
            <a:r>
              <a:rPr lang="en-US">
                <a:solidFill>
                  <a:srgbClr val="C00000"/>
                </a:solidFill>
              </a:rPr>
              <a:t>Watch your wording – </a:t>
            </a:r>
            <a:r>
              <a:rPr lang="en-US" u="sng">
                <a:solidFill>
                  <a:srgbClr val="C00000"/>
                </a:solidFill>
              </a:rPr>
              <a:t>DO NOT</a:t>
            </a:r>
            <a:r>
              <a:rPr lang="en-US">
                <a:solidFill>
                  <a:srgbClr val="C00000"/>
                </a:solidFill>
              </a:rPr>
              <a:t> – use ‘ICE” in treatment;  </a:t>
            </a:r>
            <a:r>
              <a:rPr lang="en-US" u="sng">
                <a:solidFill>
                  <a:srgbClr val="C00000"/>
                </a:solidFill>
              </a:rPr>
              <a:t>DO</a:t>
            </a:r>
            <a:r>
              <a:rPr lang="en-US">
                <a:solidFill>
                  <a:srgbClr val="C00000"/>
                </a:solidFill>
              </a:rPr>
              <a:t> – Use “cold pack” or “cold compress”</a:t>
            </a:r>
          </a:p>
          <a:p>
            <a:pPr defTabSz="897301">
              <a:defRPr/>
            </a:pPr>
            <a:endParaRPr lang="en-US">
              <a:solidFill>
                <a:schemeClr val="accent1">
                  <a:lumMod val="50000"/>
                </a:schemeClr>
              </a:solidFill>
            </a:endParaRPr>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50</a:t>
            </a:fld>
            <a:endParaRPr lang="en-US"/>
          </a:p>
        </p:txBody>
      </p:sp>
    </p:spTree>
    <p:extLst>
      <p:ext uri="{BB962C8B-B14F-4D97-AF65-F5344CB8AC3E}">
        <p14:creationId xmlns:p14="http://schemas.microsoft.com/office/powerpoint/2010/main" val="499706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 lice do not carry disease; do not panic!</a:t>
            </a:r>
            <a:r>
              <a:rPr lang="en-US" baseline="0"/>
              <a:t>  They do not jump, fly or swim.  Poor hygiene does not attract lice.</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52</a:t>
            </a:fld>
            <a:endParaRPr lang="en-US"/>
          </a:p>
        </p:txBody>
      </p:sp>
    </p:spTree>
    <p:extLst>
      <p:ext uri="{BB962C8B-B14F-4D97-AF65-F5344CB8AC3E}">
        <p14:creationId xmlns:p14="http://schemas.microsoft.com/office/powerpoint/2010/main" val="3214532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a:solidFill>
                  <a:srgbClr val="002060"/>
                </a:solidFill>
              </a:rPr>
              <a:t>Children who have had live lice identified should return to school after treatment and may be readmitted to school when no live lice are present. The student should be inspected by designated staff in a private setting. The student should not be excluded for nits. </a:t>
            </a:r>
          </a:p>
          <a:p>
            <a:pPr defTabSz="897301">
              <a:defRPr/>
            </a:pPr>
            <a:endParaRPr lang="en-US">
              <a:solidFill>
                <a:srgbClr val="002060"/>
              </a:solidFill>
            </a:endParaRPr>
          </a:p>
          <a:p>
            <a:pPr defTabSz="897301">
              <a:defRPr/>
            </a:pPr>
            <a:r>
              <a:rPr lang="en-US">
                <a:solidFill>
                  <a:schemeClr val="accent1">
                    <a:lumMod val="75000"/>
                  </a:schemeClr>
                </a:solidFill>
              </a:rPr>
              <a:t>Notify nurse of confirmed cases where student was identified and treated at home. </a:t>
            </a:r>
            <a:endParaRPr lang="en-US">
              <a:solidFill>
                <a:srgbClr val="002060"/>
              </a:solidFill>
            </a:endParaRPr>
          </a:p>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53</a:t>
            </a:fld>
            <a:endParaRPr lang="en-US"/>
          </a:p>
        </p:txBody>
      </p:sp>
    </p:spTree>
    <p:extLst>
      <p:ext uri="{BB962C8B-B14F-4D97-AF65-F5344CB8AC3E}">
        <p14:creationId xmlns:p14="http://schemas.microsoft.com/office/powerpoint/2010/main" val="521657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Checking for head lice includes inspect</a:t>
            </a:r>
            <a:r>
              <a:rPr lang="en-US" baseline="0"/>
              <a:t>ing the scalp around ears and the nape of the neck for live lice.  They are clear until they feed and then they are dark.  Also inspect the hair shafts for eggs (called nits); these can look like dandruff, but are not as easily removed.</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54</a:t>
            </a:fld>
            <a:endParaRPr lang="en-US"/>
          </a:p>
        </p:txBody>
      </p:sp>
    </p:spTree>
    <p:extLst>
      <p:ext uri="{BB962C8B-B14F-4D97-AF65-F5344CB8AC3E}">
        <p14:creationId xmlns:p14="http://schemas.microsoft.com/office/powerpoint/2010/main" val="478817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Freshly</a:t>
            </a:r>
            <a:r>
              <a:rPr lang="en-US" baseline="0"/>
              <a:t> laid n</a:t>
            </a:r>
            <a:r>
              <a:rPr lang="en-US"/>
              <a:t>its</a:t>
            </a:r>
            <a:r>
              <a:rPr lang="en-US" baseline="0"/>
              <a:t> </a:t>
            </a:r>
            <a:r>
              <a:rPr lang="en-US"/>
              <a:t>are</a:t>
            </a:r>
            <a:r>
              <a:rPr lang="en-US" baseline="0"/>
              <a:t> attached to the hair shaft close to the scalp, where it is warm.</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55</a:t>
            </a:fld>
            <a:endParaRPr lang="en-US"/>
          </a:p>
        </p:txBody>
      </p:sp>
    </p:spTree>
    <p:extLst>
      <p:ext uri="{BB962C8B-B14F-4D97-AF65-F5344CB8AC3E}">
        <p14:creationId xmlns:p14="http://schemas.microsoft.com/office/powerpoint/2010/main" val="1698679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Bloodborne pathogens are most commonly transmitted by contaminated sharp objects puncturing the skin, and coming into contact with contaminated blood through broken skin, eyes, nose, or mouth.</a:t>
            </a:r>
          </a:p>
        </p:txBody>
      </p:sp>
      <p:sp>
        <p:nvSpPr>
          <p:cNvPr id="4" name="Slide Number Placeholder 3"/>
          <p:cNvSpPr>
            <a:spLocks noGrp="1"/>
          </p:cNvSpPr>
          <p:nvPr>
            <p:ph type="sldNum" sz="quarter" idx="10"/>
          </p:nvPr>
        </p:nvSpPr>
        <p:spPr/>
        <p:txBody>
          <a:bodyPr/>
          <a:lstStyle/>
          <a:p>
            <a:fld id="{6E4844BB-0914-4460-97F4-40B0AE84A3C2}" type="slidenum">
              <a:rPr lang="en-US" smtClean="0"/>
              <a:t>5</a:t>
            </a:fld>
            <a:endParaRPr lang="en-US"/>
          </a:p>
        </p:txBody>
      </p:sp>
    </p:spTree>
    <p:extLst>
      <p:ext uri="{BB962C8B-B14F-4D97-AF65-F5344CB8AC3E}">
        <p14:creationId xmlns:p14="http://schemas.microsoft.com/office/powerpoint/2010/main" val="657840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7030A0"/>
                </a:solidFill>
              </a:rPr>
              <a:t>Notify nurse of excessive absences when related to a health issue.</a:t>
            </a:r>
          </a:p>
          <a:p>
            <a:endParaRPr lang="en-US">
              <a:solidFill>
                <a:srgbClr val="7030A0"/>
              </a:solidFill>
            </a:endParaRPr>
          </a:p>
          <a:p>
            <a:pPr defTabSz="897301">
              <a:defRPr/>
            </a:pPr>
            <a:r>
              <a:rPr lang="en-US">
                <a:solidFill>
                  <a:srgbClr val="7030A0"/>
                </a:solidFill>
              </a:rPr>
              <a:t>Notify the nurse when new medical issues are reported during the</a:t>
            </a:r>
            <a:r>
              <a:rPr lang="en-US" baseline="0">
                <a:solidFill>
                  <a:srgbClr val="7030A0"/>
                </a:solidFill>
              </a:rPr>
              <a:t> school year. </a:t>
            </a:r>
          </a:p>
          <a:p>
            <a:pPr defTabSz="897301">
              <a:defRPr/>
            </a:pPr>
            <a:endParaRPr lang="en-US" baseline="0">
              <a:solidFill>
                <a:srgbClr val="7030A0"/>
              </a:solidFill>
            </a:endParaRPr>
          </a:p>
          <a:p>
            <a:pPr defTabSz="897301">
              <a:defRPr/>
            </a:pPr>
            <a:r>
              <a:rPr lang="en-US" baseline="0">
                <a:solidFill>
                  <a:srgbClr val="7030A0"/>
                </a:solidFill>
              </a:rPr>
              <a:t>If a parent notifies you, request they also notify the school nurse. </a:t>
            </a:r>
            <a:endParaRPr lang="en-US">
              <a:solidFill>
                <a:srgbClr val="7030A0"/>
              </a:solidFill>
            </a:endParaRPr>
          </a:p>
        </p:txBody>
      </p:sp>
      <p:sp>
        <p:nvSpPr>
          <p:cNvPr id="4" name="Slide Number Placeholder 3"/>
          <p:cNvSpPr>
            <a:spLocks noGrp="1"/>
          </p:cNvSpPr>
          <p:nvPr>
            <p:ph type="sldNum" sz="quarter" idx="10"/>
          </p:nvPr>
        </p:nvSpPr>
        <p:spPr/>
        <p:txBody>
          <a:bodyPr/>
          <a:lstStyle/>
          <a:p>
            <a:fld id="{6E4844BB-0914-4460-97F4-40B0AE84A3C2}" type="slidenum">
              <a:rPr lang="en-US" smtClean="0"/>
              <a:t>56</a:t>
            </a:fld>
            <a:endParaRPr lang="en-US"/>
          </a:p>
        </p:txBody>
      </p:sp>
    </p:spTree>
    <p:extLst>
      <p:ext uri="{BB962C8B-B14F-4D97-AF65-F5344CB8AC3E}">
        <p14:creationId xmlns:p14="http://schemas.microsoft.com/office/powerpoint/2010/main" val="2919863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57</a:t>
            </a:fld>
            <a:endParaRPr lang="en-US"/>
          </a:p>
        </p:txBody>
      </p:sp>
    </p:spTree>
    <p:extLst>
      <p:ext uri="{BB962C8B-B14F-4D97-AF65-F5344CB8AC3E}">
        <p14:creationId xmlns:p14="http://schemas.microsoft.com/office/powerpoint/2010/main" val="3958032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a:t>
            </a:r>
            <a:r>
              <a:rPr lang="en-US" baseline="0"/>
              <a:t>e any additional questions, concerns or if issues arise during the school year, don’t hesitate to contact your school nurse!  Remember we are available to the faculty and staff as well.  That is what we are here for…..your school health authority.  </a:t>
            </a:r>
            <a:endParaRPr lang="en-US"/>
          </a:p>
        </p:txBody>
      </p:sp>
      <p:sp>
        <p:nvSpPr>
          <p:cNvPr id="4" name="Slide Number Placeholder 3"/>
          <p:cNvSpPr>
            <a:spLocks noGrp="1"/>
          </p:cNvSpPr>
          <p:nvPr>
            <p:ph type="sldNum" sz="quarter" idx="10"/>
          </p:nvPr>
        </p:nvSpPr>
        <p:spPr/>
        <p:txBody>
          <a:bodyPr/>
          <a:lstStyle/>
          <a:p>
            <a:fld id="{6E4844BB-0914-4460-97F4-40B0AE84A3C2}" type="slidenum">
              <a:rPr lang="en-US" smtClean="0"/>
              <a:t>60</a:t>
            </a:fld>
            <a:endParaRPr lang="en-US"/>
          </a:p>
        </p:txBody>
      </p:sp>
    </p:spTree>
    <p:extLst>
      <p:ext uri="{BB962C8B-B14F-4D97-AF65-F5344CB8AC3E}">
        <p14:creationId xmlns:p14="http://schemas.microsoft.com/office/powerpoint/2010/main" val="418088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are not spread through the air, casual contact, mosquitoes, or water fountains. </a:t>
            </a:r>
          </a:p>
        </p:txBody>
      </p:sp>
      <p:sp>
        <p:nvSpPr>
          <p:cNvPr id="4" name="Slide Number Placeholder 3"/>
          <p:cNvSpPr>
            <a:spLocks noGrp="1"/>
          </p:cNvSpPr>
          <p:nvPr>
            <p:ph type="sldNum" sz="quarter" idx="10"/>
          </p:nvPr>
        </p:nvSpPr>
        <p:spPr/>
        <p:txBody>
          <a:bodyPr/>
          <a:lstStyle/>
          <a:p>
            <a:fld id="{6E4844BB-0914-4460-97F4-40B0AE84A3C2}" type="slidenum">
              <a:rPr lang="en-US" smtClean="0"/>
              <a:t>6</a:t>
            </a:fld>
            <a:endParaRPr lang="en-US"/>
          </a:p>
        </p:txBody>
      </p:sp>
    </p:spTree>
    <p:extLst>
      <p:ext uri="{BB962C8B-B14F-4D97-AF65-F5344CB8AC3E}">
        <p14:creationId xmlns:p14="http://schemas.microsoft.com/office/powerpoint/2010/main" val="160404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three most common </a:t>
            </a:r>
            <a:r>
              <a:rPr lang="en-US" err="1"/>
              <a:t>bloodborne</a:t>
            </a:r>
            <a:r>
              <a:rPr lang="en-US"/>
              <a:t> pathogens are Hepatitis B, Hepatitis C and HIV.</a:t>
            </a:r>
          </a:p>
          <a:p>
            <a:endParaRPr lang="en-US"/>
          </a:p>
          <a:p>
            <a:r>
              <a:rPr lang="en-US"/>
              <a:t>Hepatitis B is an infection of the liver that can be prevented by vaccination.  The most noticeable symptoms of hepatitis include yellowing of the skin and dark urine. However, thirty percent of infected individuals have no symptoms. </a:t>
            </a:r>
          </a:p>
        </p:txBody>
      </p:sp>
      <p:sp>
        <p:nvSpPr>
          <p:cNvPr id="4" name="Slide Number Placeholder 3"/>
          <p:cNvSpPr>
            <a:spLocks noGrp="1"/>
          </p:cNvSpPr>
          <p:nvPr>
            <p:ph type="sldNum" sz="quarter" idx="10"/>
          </p:nvPr>
        </p:nvSpPr>
        <p:spPr/>
        <p:txBody>
          <a:bodyPr/>
          <a:lstStyle/>
          <a:p>
            <a:fld id="{6E4844BB-0914-4460-97F4-40B0AE84A3C2}" type="slidenum">
              <a:rPr lang="en-US" smtClean="0"/>
              <a:t>7</a:t>
            </a:fld>
            <a:endParaRPr lang="en-US"/>
          </a:p>
        </p:txBody>
      </p:sp>
    </p:spTree>
    <p:extLst>
      <p:ext uri="{BB962C8B-B14F-4D97-AF65-F5344CB8AC3E}">
        <p14:creationId xmlns:p14="http://schemas.microsoft.com/office/powerpoint/2010/main" val="1224512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Hepatitis C is the most common chronic </a:t>
            </a:r>
            <a:r>
              <a:rPr lang="en-US" err="1"/>
              <a:t>bloodborne</a:t>
            </a:r>
            <a:r>
              <a:rPr lang="en-US"/>
              <a:t> illness. </a:t>
            </a:r>
            <a:r>
              <a:rPr lang="en-US" err="1"/>
              <a:t>Hep</a:t>
            </a:r>
            <a:r>
              <a:rPr lang="en-US"/>
              <a:t>-C has the same symptoms as </a:t>
            </a:r>
            <a:r>
              <a:rPr lang="en-US" err="1"/>
              <a:t>Hep</a:t>
            </a:r>
            <a:r>
              <a:rPr lang="en-US"/>
              <a:t>-B, however there is no vaccination to protect against it. Eighty-five percent of people with </a:t>
            </a:r>
            <a:r>
              <a:rPr lang="en-US" err="1"/>
              <a:t>Hep</a:t>
            </a:r>
            <a:r>
              <a:rPr lang="en-US"/>
              <a:t>-C do not know they are infected. </a:t>
            </a:r>
          </a:p>
        </p:txBody>
      </p:sp>
      <p:sp>
        <p:nvSpPr>
          <p:cNvPr id="4" name="Slide Number Placeholder 3"/>
          <p:cNvSpPr>
            <a:spLocks noGrp="1"/>
          </p:cNvSpPr>
          <p:nvPr>
            <p:ph type="sldNum" sz="quarter" idx="10"/>
          </p:nvPr>
        </p:nvSpPr>
        <p:spPr/>
        <p:txBody>
          <a:bodyPr/>
          <a:lstStyle/>
          <a:p>
            <a:fld id="{6E4844BB-0914-4460-97F4-40B0AE84A3C2}" type="slidenum">
              <a:rPr lang="en-US" smtClean="0"/>
              <a:t>8</a:t>
            </a:fld>
            <a:endParaRPr lang="en-US"/>
          </a:p>
        </p:txBody>
      </p:sp>
    </p:spTree>
    <p:extLst>
      <p:ext uri="{BB962C8B-B14F-4D97-AF65-F5344CB8AC3E}">
        <p14:creationId xmlns:p14="http://schemas.microsoft.com/office/powerpoint/2010/main" val="20541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HIV is a virus that attacks the immune system causing the body to be unable to fight off infection. After contracting HIV an individual may be symptoms free for many years. There is no vaccine for HIV. </a:t>
            </a:r>
          </a:p>
        </p:txBody>
      </p:sp>
      <p:sp>
        <p:nvSpPr>
          <p:cNvPr id="4" name="Slide Number Placeholder 3"/>
          <p:cNvSpPr>
            <a:spLocks noGrp="1"/>
          </p:cNvSpPr>
          <p:nvPr>
            <p:ph type="sldNum" sz="quarter" idx="10"/>
          </p:nvPr>
        </p:nvSpPr>
        <p:spPr/>
        <p:txBody>
          <a:bodyPr/>
          <a:lstStyle/>
          <a:p>
            <a:fld id="{6E4844BB-0914-4460-97F4-40B0AE84A3C2}" type="slidenum">
              <a:rPr lang="en-US" smtClean="0"/>
              <a:t>9</a:t>
            </a:fld>
            <a:endParaRPr lang="en-US"/>
          </a:p>
        </p:txBody>
      </p:sp>
    </p:spTree>
    <p:extLst>
      <p:ext uri="{BB962C8B-B14F-4D97-AF65-F5344CB8AC3E}">
        <p14:creationId xmlns:p14="http://schemas.microsoft.com/office/powerpoint/2010/main" val="338828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dirty="0"/>
              <a:t>Click to edit Master title style</a:t>
            </a:r>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17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9785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69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1680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dirty="0"/>
              <a:t>Click to edit Master title style</a:t>
            </a:r>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03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dirty="0"/>
              <a:t>Click to edit Master title style</a:t>
            </a:r>
          </a:p>
        </p:txBody>
      </p:sp>
      <p:sp>
        <p:nvSpPr>
          <p:cNvPr id="3" name="Content Placeholder 2"/>
          <p:cNvSpPr>
            <a:spLocks noGrp="1"/>
          </p:cNvSpPr>
          <p:nvPr>
            <p:ph sz="half" idx="1"/>
          </p:nvPr>
        </p:nvSpPr>
        <p:spPr>
          <a:xfrm>
            <a:off x="768096" y="2286000"/>
            <a:ext cx="35661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1990" y="2286000"/>
            <a:ext cx="35661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8/14/2023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18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dirty="0"/>
              <a:t>Click to edit Master title style</a:t>
            </a:r>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8/14/2023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5490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8/14/2023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6008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8/14/2023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2048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dirty="0"/>
              <a:t>Click to edit Master title style</a:t>
            </a:r>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8/14/2023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6781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dirty="0"/>
              <a:t>Click to edit Master title style</a:t>
            </a:r>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dirty="0"/>
              <a:t>8/14/2023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229B06-CF2A-459A-8CBC-F18C1D67D2BB}" type="slidenum">
              <a:rPr lang="en-US" dirty="0"/>
              <a:t>‹#›</a:t>
            </a:fld>
            <a:endParaRPr lang="en-US" dirty="0"/>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45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8/14/2023</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9278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png"/><Relationship Id="rId5" Type="http://schemas.openxmlformats.org/officeDocument/2006/relationships/hyperlink" Target="http://www.beaufort.k12.nc.us/Page/8074"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8.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8.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65.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6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390" y="5170344"/>
            <a:ext cx="5829300" cy="1463040"/>
          </a:xfrm>
        </p:spPr>
        <p:txBody>
          <a:bodyPr>
            <a:normAutofit fontScale="90000"/>
          </a:bodyPr>
          <a:lstStyle/>
          <a:p>
            <a:r>
              <a:rPr lang="en-US"/>
              <a:t>Beaufort County Schools</a:t>
            </a:r>
            <a:br>
              <a:rPr lang="en-US"/>
            </a:br>
            <a:r>
              <a:rPr lang="en-US"/>
              <a:t>Personnel Training</a:t>
            </a:r>
            <a:br>
              <a:rPr lang="en-US"/>
            </a:br>
            <a:r>
              <a:rPr lang="en-US" sz="3100"/>
              <a:t>By: The Schools Nurses</a:t>
            </a:r>
            <a:br>
              <a:rPr lang="en-US"/>
            </a:br>
            <a:endParaRPr lang="en-US"/>
          </a:p>
        </p:txBody>
      </p:sp>
      <p:pic>
        <p:nvPicPr>
          <p:cNvPr id="3" name="S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0053" y="5779265"/>
            <a:ext cx="609600" cy="609600"/>
          </a:xfrm>
          <a:prstGeom prst="rect">
            <a:avLst/>
          </a:prstGeom>
        </p:spPr>
      </p:pic>
      <p:pic>
        <p:nvPicPr>
          <p:cNvPr id="4" name="Picture 3" descr="A colorful text with stars and dots&#10;&#10;Description automatically generated">
            <a:extLst>
              <a:ext uri="{FF2B5EF4-FFF2-40B4-BE49-F238E27FC236}">
                <a16:creationId xmlns:a16="http://schemas.microsoft.com/office/drawing/2014/main" id="{EF9655D6-795C-8D6C-207E-A24C171FCB89}"/>
              </a:ext>
            </a:extLst>
          </p:cNvPr>
          <p:cNvPicPr>
            <a:picLocks noChangeAspect="1"/>
          </p:cNvPicPr>
          <p:nvPr/>
        </p:nvPicPr>
        <p:blipFill>
          <a:blip r:embed="rId6"/>
          <a:stretch>
            <a:fillRect/>
          </a:stretch>
        </p:blipFill>
        <p:spPr>
          <a:xfrm>
            <a:off x="3027680" y="721786"/>
            <a:ext cx="3082834" cy="3199547"/>
          </a:xfrm>
          <a:prstGeom prst="rect">
            <a:avLst/>
          </a:prstGeom>
        </p:spPr>
      </p:pic>
    </p:spTree>
    <p:extLst>
      <p:ext uri="{BB962C8B-B14F-4D97-AF65-F5344CB8AC3E}">
        <p14:creationId xmlns:p14="http://schemas.microsoft.com/office/powerpoint/2010/main" val="3882895351"/>
      </p:ext>
    </p:extLst>
  </p:cSld>
  <p:clrMapOvr>
    <a:masterClrMapping/>
  </p:clrMapOvr>
  <mc:AlternateContent xmlns:mc="http://schemas.openxmlformats.org/markup-compatibility/2006" xmlns:p14="http://schemas.microsoft.com/office/powerpoint/2010/main">
    <mc:Choice Requires="p14">
      <p:transition p14:dur="250" advClick="0" advTm="12653">
        <p:pull/>
      </p:transition>
    </mc:Choice>
    <mc:Fallback xmlns="">
      <p:transition advClick="0" advTm="1265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0" objId="3"/>
        <p14:stopEvt time="1191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540265" y="624365"/>
            <a:ext cx="7974259" cy="5809992"/>
          </a:xfrm>
          <a:prstGeom prst="rect">
            <a:avLst/>
          </a:prstGeom>
        </p:spPr>
      </p:pic>
      <p:pic>
        <p:nvPicPr>
          <p:cNvPr id="2" name="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0395" y="5824757"/>
            <a:ext cx="609600" cy="609600"/>
          </a:xfrm>
          <a:prstGeom prst="rect">
            <a:avLst/>
          </a:prstGeom>
        </p:spPr>
      </p:pic>
    </p:spTree>
    <p:extLst>
      <p:ext uri="{BB962C8B-B14F-4D97-AF65-F5344CB8AC3E}">
        <p14:creationId xmlns:p14="http://schemas.microsoft.com/office/powerpoint/2010/main" val="1391869914"/>
      </p:ext>
    </p:extLst>
  </p:cSld>
  <p:clrMapOvr>
    <a:masterClrMapping/>
  </p:clrMapOvr>
  <mc:AlternateContent xmlns:mc="http://schemas.openxmlformats.org/markup-compatibility/2006" xmlns:p14="http://schemas.microsoft.com/office/powerpoint/2010/main">
    <mc:Choice Requires="p14">
      <p:transition p14:dur="250" advClick="0" advTm="15063">
        <p:pull/>
      </p:transition>
    </mc:Choice>
    <mc:Fallback xmlns="">
      <p:transition advClick="0" advTm="1506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1408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05285" y="561053"/>
            <a:ext cx="7876715" cy="5712447"/>
          </a:xfrm>
          <a:prstGeom prst="rect">
            <a:avLst/>
          </a:prstGeom>
        </p:spPr>
      </p:pic>
      <p:pic>
        <p:nvPicPr>
          <p:cNvPr id="3" name="s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65703"/>
            <a:ext cx="609600" cy="609600"/>
          </a:xfrm>
          <a:prstGeom prst="rect">
            <a:avLst/>
          </a:prstGeom>
        </p:spPr>
      </p:pic>
    </p:spTree>
    <p:extLst>
      <p:ext uri="{BB962C8B-B14F-4D97-AF65-F5344CB8AC3E}">
        <p14:creationId xmlns:p14="http://schemas.microsoft.com/office/powerpoint/2010/main" val="2920454285"/>
      </p:ext>
    </p:extLst>
  </p:cSld>
  <p:clrMapOvr>
    <a:masterClrMapping/>
  </p:clrMapOvr>
  <mc:AlternateContent xmlns:mc="http://schemas.openxmlformats.org/markup-compatibility/2006" xmlns:p14="http://schemas.microsoft.com/office/powerpoint/2010/main">
    <mc:Choice Requires="p14">
      <p:transition p14:dur="250" advClick="0" advTm="15550">
        <p:pull/>
      </p:transition>
    </mc:Choice>
    <mc:Fallback xmlns="">
      <p:transition advClick="0" advTm="1555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3280" y="6021637"/>
            <a:ext cx="609600" cy="609600"/>
          </a:xfrm>
          <a:prstGeom prst="rect">
            <a:avLst/>
          </a:prstGeom>
        </p:spPr>
      </p:pic>
      <p:pic>
        <p:nvPicPr>
          <p:cNvPr id="2" name="Picture 1">
            <a:extLst>
              <a:ext uri="{FF2B5EF4-FFF2-40B4-BE49-F238E27FC236}">
                <a16:creationId xmlns:a16="http://schemas.microsoft.com/office/drawing/2014/main" id="{8A20CEE8-CF47-BCBD-9092-0FEF791B672B}"/>
              </a:ext>
            </a:extLst>
          </p:cNvPr>
          <p:cNvPicPr>
            <a:picLocks noChangeAspect="1"/>
          </p:cNvPicPr>
          <p:nvPr/>
        </p:nvPicPr>
        <p:blipFill>
          <a:blip r:embed="rId6"/>
          <a:stretch>
            <a:fillRect/>
          </a:stretch>
        </p:blipFill>
        <p:spPr>
          <a:xfrm>
            <a:off x="538273" y="611437"/>
            <a:ext cx="7429500" cy="5715000"/>
          </a:xfrm>
          <a:prstGeom prst="rect">
            <a:avLst/>
          </a:prstGeom>
        </p:spPr>
      </p:pic>
    </p:spTree>
    <p:extLst>
      <p:ext uri="{BB962C8B-B14F-4D97-AF65-F5344CB8AC3E}">
        <p14:creationId xmlns:p14="http://schemas.microsoft.com/office/powerpoint/2010/main" val="3449631414"/>
      </p:ext>
    </p:extLst>
  </p:cSld>
  <p:clrMapOvr>
    <a:masterClrMapping/>
  </p:clrMapOvr>
  <mc:AlternateContent xmlns:mc="http://schemas.openxmlformats.org/markup-compatibility/2006" xmlns:p14="http://schemas.microsoft.com/office/powerpoint/2010/main">
    <mc:Choice Requires="p14">
      <p:transition p14:dur="250" advClick="0" advTm="10552">
        <p:pull/>
      </p:transition>
    </mc:Choice>
    <mc:Fallback xmlns="">
      <p:transition advClick="0" advTm="1055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9791"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442617"/>
            <a:ext cx="8924925" cy="6029325"/>
          </a:xfrm>
          <a:prstGeom prst="rect">
            <a:avLst/>
          </a:prstGeom>
        </p:spPr>
      </p:pic>
      <p:pic>
        <p:nvPicPr>
          <p:cNvPr id="4" name="s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198" y="5862342"/>
            <a:ext cx="609600" cy="609600"/>
          </a:xfrm>
          <a:prstGeom prst="rect">
            <a:avLst/>
          </a:prstGeom>
        </p:spPr>
      </p:pic>
    </p:spTree>
    <p:extLst>
      <p:ext uri="{BB962C8B-B14F-4D97-AF65-F5344CB8AC3E}">
        <p14:creationId xmlns:p14="http://schemas.microsoft.com/office/powerpoint/2010/main" val="2044018582"/>
      </p:ext>
    </p:extLst>
  </p:cSld>
  <p:clrMapOvr>
    <a:masterClrMapping/>
  </p:clrMapOvr>
  <mc:AlternateContent xmlns:mc="http://schemas.openxmlformats.org/markup-compatibility/2006" xmlns:p14="http://schemas.microsoft.com/office/powerpoint/2010/main">
    <mc:Choice Requires="p14">
      <p:transition p14:dur="250" advClick="0" advTm="12009">
        <p:pull/>
      </p:transition>
    </mc:Choice>
    <mc:Fallback xmlns="">
      <p:transition advClick="0" advTm="1200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topEvt time="1132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72312" y="548081"/>
            <a:ext cx="8821677" cy="6029467"/>
          </a:xfrm>
          <a:prstGeom prst="rect">
            <a:avLst/>
          </a:prstGeom>
        </p:spPr>
      </p:pic>
      <p:pic>
        <p:nvPicPr>
          <p:cNvPr id="2" name="s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4389" y="6272748"/>
            <a:ext cx="609600" cy="609600"/>
          </a:xfrm>
          <a:prstGeom prst="rect">
            <a:avLst/>
          </a:prstGeom>
        </p:spPr>
      </p:pic>
    </p:spTree>
    <p:extLst>
      <p:ext uri="{BB962C8B-B14F-4D97-AF65-F5344CB8AC3E}">
        <p14:creationId xmlns:p14="http://schemas.microsoft.com/office/powerpoint/2010/main" val="3243468547"/>
      </p:ext>
    </p:extLst>
  </p:cSld>
  <p:clrMapOvr>
    <a:masterClrMapping/>
  </p:clrMapOvr>
  <mc:AlternateContent xmlns:mc="http://schemas.openxmlformats.org/markup-compatibility/2006" xmlns:p14="http://schemas.microsoft.com/office/powerpoint/2010/main">
    <mc:Choice Requires="p14">
      <p:transition p14:dur="250" advClick="0" advTm="10434">
        <p:pull/>
      </p:transition>
    </mc:Choice>
    <mc:Fallback xmlns="">
      <p:transition advClick="0" advTm="1043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 objId="2"/>
        <p14:stopEvt time="10004"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6159" y="5878417"/>
            <a:ext cx="609600" cy="609600"/>
          </a:xfrm>
          <a:prstGeom prst="rect">
            <a:avLst/>
          </a:prstGeom>
        </p:spPr>
      </p:pic>
      <p:pic>
        <p:nvPicPr>
          <p:cNvPr id="2" name="Picture 1">
            <a:extLst>
              <a:ext uri="{FF2B5EF4-FFF2-40B4-BE49-F238E27FC236}">
                <a16:creationId xmlns:a16="http://schemas.microsoft.com/office/drawing/2014/main" id="{8CD96FB0-3ADF-6101-462E-39F09B138F97}"/>
              </a:ext>
            </a:extLst>
          </p:cNvPr>
          <p:cNvPicPr>
            <a:picLocks noChangeAspect="1"/>
          </p:cNvPicPr>
          <p:nvPr/>
        </p:nvPicPr>
        <p:blipFill>
          <a:blip r:embed="rId6"/>
          <a:stretch>
            <a:fillRect/>
          </a:stretch>
        </p:blipFill>
        <p:spPr>
          <a:xfrm>
            <a:off x="433387" y="471487"/>
            <a:ext cx="8277225" cy="5915025"/>
          </a:xfrm>
          <a:prstGeom prst="rect">
            <a:avLst/>
          </a:prstGeom>
        </p:spPr>
      </p:pic>
    </p:spTree>
    <p:extLst>
      <p:ext uri="{BB962C8B-B14F-4D97-AF65-F5344CB8AC3E}">
        <p14:creationId xmlns:p14="http://schemas.microsoft.com/office/powerpoint/2010/main" val="3916976206"/>
      </p:ext>
    </p:extLst>
  </p:cSld>
  <p:clrMapOvr>
    <a:masterClrMapping/>
  </p:clrMapOvr>
  <mc:AlternateContent xmlns:mc="http://schemas.openxmlformats.org/markup-compatibility/2006" xmlns:p14="http://schemas.microsoft.com/office/powerpoint/2010/main">
    <mc:Choice Requires="p14">
      <p:transition p14:dur="250" advClick="0" advTm="8606">
        <p:pull/>
      </p:transition>
    </mc:Choice>
    <mc:Fallback xmlns="">
      <p:transition advClick="0" advTm="860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 objId="4"/>
        <p14:stopEvt time="7894"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94243" y="567412"/>
            <a:ext cx="8577815" cy="5968501"/>
          </a:xfrm>
          <a:prstGeom prst="rect">
            <a:avLst/>
          </a:prstGeom>
        </p:spPr>
      </p:pic>
      <p:pic>
        <p:nvPicPr>
          <p:cNvPr id="2" name="s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0564" y="5926313"/>
            <a:ext cx="609600" cy="609600"/>
          </a:xfrm>
          <a:prstGeom prst="rect">
            <a:avLst/>
          </a:prstGeom>
        </p:spPr>
      </p:pic>
    </p:spTree>
    <p:extLst>
      <p:ext uri="{BB962C8B-B14F-4D97-AF65-F5344CB8AC3E}">
        <p14:creationId xmlns:p14="http://schemas.microsoft.com/office/powerpoint/2010/main" val="2469985541"/>
      </p:ext>
    </p:extLst>
  </p:cSld>
  <p:clrMapOvr>
    <a:masterClrMapping/>
  </p:clrMapOvr>
  <mc:AlternateContent xmlns:mc="http://schemas.openxmlformats.org/markup-compatibility/2006" xmlns:p14="http://schemas.microsoft.com/office/powerpoint/2010/main">
    <mc:Choice Requires="p14">
      <p:transition p14:dur="250" advClick="0" advTm="13825">
        <p:pull/>
      </p:transition>
    </mc:Choice>
    <mc:Fallback xmlns="">
      <p:transition advClick="0" advTm="1382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9" objId="2"/>
        <p14:stopEvt time="13170"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801297" y="353301"/>
            <a:ext cx="7541406" cy="6151397"/>
          </a:xfrm>
          <a:prstGeom prst="rect">
            <a:avLst/>
          </a:prstGeom>
        </p:spPr>
      </p:pic>
      <p:pic>
        <p:nvPicPr>
          <p:cNvPr id="2" name="s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188" y="5895098"/>
            <a:ext cx="609600" cy="609600"/>
          </a:xfrm>
          <a:prstGeom prst="rect">
            <a:avLst/>
          </a:prstGeom>
        </p:spPr>
      </p:pic>
    </p:spTree>
    <p:extLst>
      <p:ext uri="{BB962C8B-B14F-4D97-AF65-F5344CB8AC3E}">
        <p14:creationId xmlns:p14="http://schemas.microsoft.com/office/powerpoint/2010/main" val="323802911"/>
      </p:ext>
    </p:extLst>
  </p:cSld>
  <p:clrMapOvr>
    <a:masterClrMapping/>
  </p:clrMapOvr>
  <mc:AlternateContent xmlns:mc="http://schemas.openxmlformats.org/markup-compatibility/2006" xmlns:p14="http://schemas.microsoft.com/office/powerpoint/2010/main">
    <mc:Choice Requires="p14">
      <p:transition p14:dur="250" advClick="0" advTm="17046">
        <p:pull/>
      </p:transition>
    </mc:Choice>
    <mc:Fallback xmlns="">
      <p:transition advClick="0" advTm="1704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 objId="2"/>
        <p14:stopEvt time="16769"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786016" y="1260834"/>
            <a:ext cx="8486368" cy="5072312"/>
          </a:xfrm>
          <a:prstGeom prst="rect">
            <a:avLst/>
          </a:prstGeom>
        </p:spPr>
      </p:pic>
      <p:pic>
        <p:nvPicPr>
          <p:cNvPr id="3" name="s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0901" y="5867400"/>
            <a:ext cx="609600" cy="609600"/>
          </a:xfrm>
          <a:prstGeom prst="rect">
            <a:avLst/>
          </a:prstGeom>
        </p:spPr>
      </p:pic>
    </p:spTree>
    <p:extLst>
      <p:ext uri="{BB962C8B-B14F-4D97-AF65-F5344CB8AC3E}">
        <p14:creationId xmlns:p14="http://schemas.microsoft.com/office/powerpoint/2010/main" val="3467817527"/>
      </p:ext>
    </p:extLst>
  </p:cSld>
  <p:clrMapOvr>
    <a:masterClrMapping/>
  </p:clrMapOvr>
  <mc:AlternateContent xmlns:mc="http://schemas.openxmlformats.org/markup-compatibility/2006" xmlns:p14="http://schemas.microsoft.com/office/powerpoint/2010/main">
    <mc:Choice Requires="p14">
      <p:transition p14:dur="250" advClick="0" advTm="6632">
        <p:pull/>
      </p:transition>
    </mc:Choice>
    <mc:Fallback xmlns="">
      <p:transition advClick="0" advTm="663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621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4399" y="5181540"/>
            <a:ext cx="609600" cy="609600"/>
          </a:xfrm>
          <a:prstGeom prst="rect">
            <a:avLst/>
          </a:prstGeom>
        </p:spPr>
      </p:pic>
      <p:pic>
        <p:nvPicPr>
          <p:cNvPr id="11" name="Picture 10">
            <a:extLst>
              <a:ext uri="{FF2B5EF4-FFF2-40B4-BE49-F238E27FC236}">
                <a16:creationId xmlns:a16="http://schemas.microsoft.com/office/drawing/2014/main" id="{7B4E16DE-09C9-4F76-A8F9-11EB10D50DA2}"/>
              </a:ext>
            </a:extLst>
          </p:cNvPr>
          <p:cNvPicPr>
            <a:picLocks noChangeAspect="1"/>
          </p:cNvPicPr>
          <p:nvPr/>
        </p:nvPicPr>
        <p:blipFill>
          <a:blip r:embed="rId6"/>
          <a:stretch>
            <a:fillRect/>
          </a:stretch>
        </p:blipFill>
        <p:spPr>
          <a:xfrm>
            <a:off x="465988" y="240515"/>
            <a:ext cx="8212024" cy="6376969"/>
          </a:xfrm>
          <a:prstGeom prst="rect">
            <a:avLst/>
          </a:prstGeom>
        </p:spPr>
      </p:pic>
    </p:spTree>
    <p:extLst>
      <p:ext uri="{BB962C8B-B14F-4D97-AF65-F5344CB8AC3E}">
        <p14:creationId xmlns:p14="http://schemas.microsoft.com/office/powerpoint/2010/main" val="2266677542"/>
      </p:ext>
    </p:extLst>
  </p:cSld>
  <p:clrMapOvr>
    <a:masterClrMapping/>
  </p:clrMapOvr>
  <mc:AlternateContent xmlns:mc="http://schemas.openxmlformats.org/markup-compatibility/2006" xmlns:p14="http://schemas.microsoft.com/office/powerpoint/2010/main">
    <mc:Choice Requires="p14">
      <p:transition p14:dur="250" advClick="0" advTm="10383">
        <p:pull/>
      </p:transition>
    </mc:Choice>
    <mc:Fallback xmlns="">
      <p:transition advClick="0" advTm="1038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 objId="3"/>
        <p14:stopEvt time="878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1079" y="5995482"/>
            <a:ext cx="609600" cy="609600"/>
          </a:xfrm>
          <a:prstGeom prst="rect">
            <a:avLst/>
          </a:prstGeom>
        </p:spPr>
      </p:pic>
      <p:pic>
        <p:nvPicPr>
          <p:cNvPr id="2" name="Picture 1">
            <a:extLst>
              <a:ext uri="{FF2B5EF4-FFF2-40B4-BE49-F238E27FC236}">
                <a16:creationId xmlns:a16="http://schemas.microsoft.com/office/drawing/2014/main" id="{0DAFD72A-86C6-A296-4C58-AD1EAA8A8A1A}"/>
              </a:ext>
            </a:extLst>
          </p:cNvPr>
          <p:cNvPicPr>
            <a:picLocks noChangeAspect="1"/>
          </p:cNvPicPr>
          <p:nvPr/>
        </p:nvPicPr>
        <p:blipFill rotWithShape="1">
          <a:blip r:embed="rId6"/>
          <a:srcRect r="31852" b="84184"/>
          <a:stretch/>
        </p:blipFill>
        <p:spPr>
          <a:xfrm>
            <a:off x="568619" y="96410"/>
            <a:ext cx="5683516" cy="983513"/>
          </a:xfrm>
          <a:prstGeom prst="rect">
            <a:avLst/>
          </a:prstGeom>
        </p:spPr>
      </p:pic>
      <p:sp>
        <p:nvSpPr>
          <p:cNvPr id="4" name="TextBox 3">
            <a:extLst>
              <a:ext uri="{FF2B5EF4-FFF2-40B4-BE49-F238E27FC236}">
                <a16:creationId xmlns:a16="http://schemas.microsoft.com/office/drawing/2014/main" id="{41ED80A3-28F5-A8C7-AA0A-1C9C9F5AAA50}"/>
              </a:ext>
            </a:extLst>
          </p:cNvPr>
          <p:cNvSpPr txBox="1"/>
          <p:nvPr/>
        </p:nvSpPr>
        <p:spPr>
          <a:xfrm>
            <a:off x="568619" y="1079923"/>
            <a:ext cx="5683516" cy="6247864"/>
          </a:xfrm>
          <a:prstGeom prst="rect">
            <a:avLst/>
          </a:prstGeom>
          <a:noFill/>
        </p:spPr>
        <p:txBody>
          <a:bodyPr wrap="square" rtlCol="0">
            <a:spAutoFit/>
          </a:bodyPr>
          <a:lstStyle/>
          <a:p>
            <a:r>
              <a:rPr lang="en-US">
                <a:solidFill>
                  <a:srgbClr val="C00000"/>
                </a:solidFill>
              </a:rPr>
              <a:t>Cindy Edwards, BSN, RN, NCSN – Lead Nurse</a:t>
            </a:r>
          </a:p>
          <a:p>
            <a:pPr>
              <a:spcAft>
                <a:spcPts val="600"/>
              </a:spcAft>
            </a:pPr>
            <a:r>
              <a:rPr lang="en-US"/>
              <a:t>  -Washington High, BCHS Early College</a:t>
            </a:r>
          </a:p>
          <a:p>
            <a:r>
              <a:rPr lang="en-US">
                <a:solidFill>
                  <a:srgbClr val="C00000"/>
                </a:solidFill>
              </a:rPr>
              <a:t>Bonnie Keech, BSHCM, RN, NCSN</a:t>
            </a:r>
          </a:p>
          <a:p>
            <a:pPr>
              <a:spcAft>
                <a:spcPts val="600"/>
              </a:spcAft>
            </a:pPr>
            <a:r>
              <a:rPr lang="en-US"/>
              <a:t>  -Northeast Elementary, Northside High</a:t>
            </a:r>
          </a:p>
          <a:p>
            <a:r>
              <a:rPr lang="en-US">
                <a:solidFill>
                  <a:srgbClr val="C00000"/>
                </a:solidFill>
              </a:rPr>
              <a:t>Erica Lassiter, BSN, RN, NCSN</a:t>
            </a:r>
          </a:p>
          <a:p>
            <a:pPr>
              <a:spcAft>
                <a:spcPts val="600"/>
              </a:spcAft>
            </a:pPr>
            <a:r>
              <a:rPr lang="en-US"/>
              <a:t>  -Chocowinity Primary</a:t>
            </a:r>
          </a:p>
          <a:p>
            <a:r>
              <a:rPr lang="en-US">
                <a:solidFill>
                  <a:srgbClr val="C00000"/>
                </a:solidFill>
              </a:rPr>
              <a:t>Cindy Tipton, BSN, RN, NCSN</a:t>
            </a:r>
          </a:p>
          <a:p>
            <a:pPr>
              <a:spcAft>
                <a:spcPts val="600"/>
              </a:spcAft>
            </a:pPr>
            <a:r>
              <a:rPr lang="en-US"/>
              <a:t>  -S.W. Snowden Elementary, Southside High, Ed Tech</a:t>
            </a:r>
          </a:p>
          <a:p>
            <a:r>
              <a:rPr lang="en-US">
                <a:solidFill>
                  <a:srgbClr val="C00000"/>
                </a:solidFill>
              </a:rPr>
              <a:t>Catherine Pfeiffer, BSN, RN, NCSN</a:t>
            </a:r>
          </a:p>
          <a:p>
            <a:pPr>
              <a:spcAft>
                <a:spcPts val="600"/>
              </a:spcAft>
            </a:pPr>
            <a:r>
              <a:rPr lang="en-US"/>
              <a:t>  -Eastern Elementary</a:t>
            </a:r>
          </a:p>
          <a:p>
            <a:r>
              <a:rPr lang="en-US">
                <a:solidFill>
                  <a:srgbClr val="C00000"/>
                </a:solidFill>
              </a:rPr>
              <a:t>Tanya Ange, BSN, RN, NCSN</a:t>
            </a:r>
          </a:p>
          <a:p>
            <a:pPr>
              <a:spcAft>
                <a:spcPts val="600"/>
              </a:spcAft>
            </a:pPr>
            <a:r>
              <a:rPr lang="en-US"/>
              <a:t>  -P.S. Jones Middle</a:t>
            </a:r>
          </a:p>
          <a:p>
            <a:r>
              <a:rPr lang="en-US">
                <a:solidFill>
                  <a:srgbClr val="C00000"/>
                </a:solidFill>
              </a:rPr>
              <a:t>Jennifer Allen, RN</a:t>
            </a:r>
          </a:p>
          <a:p>
            <a:pPr>
              <a:spcAft>
                <a:spcPts val="600"/>
              </a:spcAft>
            </a:pPr>
            <a:r>
              <a:rPr lang="en-US"/>
              <a:t>  -Bath Elementary</a:t>
            </a:r>
          </a:p>
          <a:p>
            <a:r>
              <a:rPr lang="en-US">
                <a:solidFill>
                  <a:srgbClr val="C00000"/>
                </a:solidFill>
              </a:rPr>
              <a:t>Karen Williams, RN</a:t>
            </a:r>
          </a:p>
          <a:p>
            <a:pPr>
              <a:spcAft>
                <a:spcPts val="600"/>
              </a:spcAft>
            </a:pPr>
            <a:r>
              <a:rPr lang="en-US"/>
              <a:t>  -Chocowinity Middle</a:t>
            </a:r>
          </a:p>
          <a:p>
            <a:r>
              <a:rPr lang="en-US">
                <a:solidFill>
                  <a:srgbClr val="C00000"/>
                </a:solidFill>
              </a:rPr>
              <a:t>Betsy Dobson, RN</a:t>
            </a:r>
          </a:p>
          <a:p>
            <a:r>
              <a:rPr lang="en-US"/>
              <a:t>  -John Small, John </a:t>
            </a:r>
            <a:r>
              <a:rPr lang="en-US" err="1"/>
              <a:t>Cotten</a:t>
            </a:r>
            <a:r>
              <a:rPr lang="en-US"/>
              <a:t> </a:t>
            </a:r>
            <a:r>
              <a:rPr lang="en-US" err="1"/>
              <a:t>Tayloe</a:t>
            </a:r>
            <a:endParaRPr lang="en-US"/>
          </a:p>
          <a:p>
            <a:endParaRPr lang="en-US"/>
          </a:p>
          <a:p>
            <a:endParaRPr lang="en-US"/>
          </a:p>
        </p:txBody>
      </p:sp>
      <p:sp>
        <p:nvSpPr>
          <p:cNvPr id="5" name="TextBox 4">
            <a:extLst>
              <a:ext uri="{FF2B5EF4-FFF2-40B4-BE49-F238E27FC236}">
                <a16:creationId xmlns:a16="http://schemas.microsoft.com/office/drawing/2014/main" id="{2020D32B-66CF-DDFB-A367-F593A8A0C8FE}"/>
              </a:ext>
            </a:extLst>
          </p:cNvPr>
          <p:cNvSpPr txBox="1"/>
          <p:nvPr/>
        </p:nvSpPr>
        <p:spPr>
          <a:xfrm>
            <a:off x="5473759" y="3392895"/>
            <a:ext cx="3101622" cy="2862322"/>
          </a:xfrm>
          <a:prstGeom prst="rect">
            <a:avLst/>
          </a:prstGeom>
          <a:noFill/>
        </p:spPr>
        <p:txBody>
          <a:bodyPr wrap="square" rtlCol="0">
            <a:spAutoFit/>
          </a:bodyPr>
          <a:lstStyle/>
          <a:p>
            <a:pPr algn="ctr"/>
            <a:r>
              <a:rPr lang="en-US" sz="2000" b="1">
                <a:solidFill>
                  <a:srgbClr val="00B050"/>
                </a:solidFill>
              </a:rPr>
              <a:t>With 9 nurses covering 14 schools it is imperative that we support each other.</a:t>
            </a:r>
          </a:p>
          <a:p>
            <a:pPr algn="ctr"/>
            <a:endParaRPr lang="en-US" sz="2000" b="1">
              <a:solidFill>
                <a:srgbClr val="00B050"/>
              </a:solidFill>
            </a:endParaRPr>
          </a:p>
          <a:p>
            <a:pPr algn="ctr"/>
            <a:r>
              <a:rPr lang="en-US" sz="2000" b="1">
                <a:solidFill>
                  <a:srgbClr val="00B050"/>
                </a:solidFill>
              </a:rPr>
              <a:t>We work together as a team and may need to be off campus at times assisting our nurses during the work week. </a:t>
            </a:r>
          </a:p>
        </p:txBody>
      </p:sp>
      <p:pic>
        <p:nvPicPr>
          <p:cNvPr id="6" name="Picture 2">
            <a:extLst>
              <a:ext uri="{FF2B5EF4-FFF2-40B4-BE49-F238E27FC236}">
                <a16:creationId xmlns:a16="http://schemas.microsoft.com/office/drawing/2014/main" id="{BE51E4D8-434C-D995-E6CE-604A059368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26" t="41601" r="49562" b="7498"/>
          <a:stretch/>
        </p:blipFill>
        <p:spPr bwMode="auto">
          <a:xfrm>
            <a:off x="5694985" y="996636"/>
            <a:ext cx="2491072"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63188"/>
      </p:ext>
    </p:extLst>
  </p:cSld>
  <p:clrMapOvr>
    <a:masterClrMapping/>
  </p:clrMapOvr>
  <mc:AlternateContent xmlns:mc="http://schemas.openxmlformats.org/markup-compatibility/2006" xmlns:p14="http://schemas.microsoft.com/office/powerpoint/2010/main">
    <mc:Choice Requires="p14">
      <p:transition p14:dur="250" advClick="0" advTm="11743">
        <p:pull/>
      </p:transition>
    </mc:Choice>
    <mc:Fallback xmlns="">
      <p:transition advClick="0" advTm="1174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 objId="3"/>
        <p14:stopEvt time="1077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09612" y="538162"/>
            <a:ext cx="7724775" cy="5781675"/>
          </a:xfrm>
          <a:prstGeom prst="rect">
            <a:avLst/>
          </a:prstGeom>
        </p:spPr>
      </p:pic>
      <p:pic>
        <p:nvPicPr>
          <p:cNvPr id="2" name="s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4973" y="6015037"/>
            <a:ext cx="470053" cy="609600"/>
          </a:xfrm>
          <a:prstGeom prst="rect">
            <a:avLst/>
          </a:prstGeom>
        </p:spPr>
      </p:pic>
    </p:spTree>
    <p:extLst>
      <p:ext uri="{BB962C8B-B14F-4D97-AF65-F5344CB8AC3E}">
        <p14:creationId xmlns:p14="http://schemas.microsoft.com/office/powerpoint/2010/main" val="312881465"/>
      </p:ext>
    </p:extLst>
  </p:cSld>
  <p:clrMapOvr>
    <a:masterClrMapping/>
  </p:clrMapOvr>
  <mc:AlternateContent xmlns:mc="http://schemas.openxmlformats.org/markup-compatibility/2006" xmlns:p14="http://schemas.microsoft.com/office/powerpoint/2010/main">
    <mc:Choice Requires="p14">
      <p:transition p14:dur="250" advClick="0" advTm="20570">
        <p:pull/>
      </p:transition>
    </mc:Choice>
    <mc:Fallback xmlns="">
      <p:transition advClick="0" advTm="2057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2011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840828" y="440327"/>
            <a:ext cx="7448223" cy="5772906"/>
          </a:xfrm>
          <a:prstGeom prst="rect">
            <a:avLst/>
          </a:prstGeom>
        </p:spPr>
      </p:pic>
      <p:pic>
        <p:nvPicPr>
          <p:cNvPr id="3" name="s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4251" y="5603633"/>
            <a:ext cx="609600" cy="609600"/>
          </a:xfrm>
          <a:prstGeom prst="rect">
            <a:avLst/>
          </a:prstGeom>
        </p:spPr>
      </p:pic>
    </p:spTree>
    <p:extLst>
      <p:ext uri="{BB962C8B-B14F-4D97-AF65-F5344CB8AC3E}">
        <p14:creationId xmlns:p14="http://schemas.microsoft.com/office/powerpoint/2010/main" val="3309761198"/>
      </p:ext>
    </p:extLst>
  </p:cSld>
  <p:clrMapOvr>
    <a:masterClrMapping/>
  </p:clrMapOvr>
  <mc:AlternateContent xmlns:mc="http://schemas.openxmlformats.org/markup-compatibility/2006" xmlns:p14="http://schemas.microsoft.com/office/powerpoint/2010/main">
    <mc:Choice Requires="p14">
      <p:transition p14:dur="250" advClick="0" advTm="19698">
        <p:pull/>
      </p:transition>
    </mc:Choice>
    <mc:Fallback xmlns="">
      <p:transition advClick="0" advTm="1969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19197"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294822" y="331732"/>
            <a:ext cx="8955800" cy="6395258"/>
          </a:xfrm>
          <a:prstGeom prst="rect">
            <a:avLst/>
          </a:prstGeom>
        </p:spPr>
      </p:pic>
      <p:pic>
        <p:nvPicPr>
          <p:cNvPr id="3" name="s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1576" y="6117390"/>
            <a:ext cx="609600" cy="609600"/>
          </a:xfrm>
          <a:prstGeom prst="rect">
            <a:avLst/>
          </a:prstGeom>
        </p:spPr>
      </p:pic>
    </p:spTree>
    <p:extLst>
      <p:ext uri="{BB962C8B-B14F-4D97-AF65-F5344CB8AC3E}">
        <p14:creationId xmlns:p14="http://schemas.microsoft.com/office/powerpoint/2010/main" val="852668326"/>
      </p:ext>
    </p:extLst>
  </p:cSld>
  <p:clrMapOvr>
    <a:masterClrMapping/>
  </p:clrMapOvr>
  <mc:AlternateContent xmlns:mc="http://schemas.openxmlformats.org/markup-compatibility/2006" xmlns:p14="http://schemas.microsoft.com/office/powerpoint/2010/main">
    <mc:Choice Requires="p14">
      <p:transition p14:dur="250" advClick="0" advTm="16934">
        <p:pull/>
      </p:transition>
    </mc:Choice>
    <mc:Fallback xmlns="">
      <p:transition advClick="0" advTm="1693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2"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310659"/>
            <a:ext cx="9242337" cy="6437934"/>
          </a:xfrm>
          <a:prstGeom prst="rect">
            <a:avLst/>
          </a:prstGeom>
        </p:spPr>
      </p:pic>
      <p:pic>
        <p:nvPicPr>
          <p:cNvPr id="3" name="s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289" y="6248400"/>
            <a:ext cx="609600" cy="609600"/>
          </a:xfrm>
          <a:prstGeom prst="rect">
            <a:avLst/>
          </a:prstGeom>
        </p:spPr>
      </p:pic>
    </p:spTree>
    <p:extLst>
      <p:ext uri="{BB962C8B-B14F-4D97-AF65-F5344CB8AC3E}">
        <p14:creationId xmlns:p14="http://schemas.microsoft.com/office/powerpoint/2010/main" val="4025794604"/>
      </p:ext>
    </p:extLst>
  </p:cSld>
  <p:clrMapOvr>
    <a:masterClrMapping/>
  </p:clrMapOvr>
  <mc:AlternateContent xmlns:mc="http://schemas.openxmlformats.org/markup-compatibility/2006" xmlns:p14="http://schemas.microsoft.com/office/powerpoint/2010/main">
    <mc:Choice Requires="p14">
      <p:transition p14:dur="250" advClick="0" advTm="9613">
        <p:pull/>
      </p:transition>
    </mc:Choice>
    <mc:Fallback xmlns="">
      <p:transition advClick="0" advTm="961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879371"/>
            <a:ext cx="8255912" cy="779929"/>
          </a:xfrm>
        </p:spPr>
        <p:txBody>
          <a:bodyPr>
            <a:normAutofit fontScale="92500" lnSpcReduction="10000"/>
          </a:bodyPr>
          <a:lstStyle/>
          <a:p>
            <a:pPr marL="0" indent="0">
              <a:buNone/>
            </a:pPr>
            <a:endParaRPr lang="en-US"/>
          </a:p>
          <a:p>
            <a:pPr marL="0" indent="0">
              <a:buNone/>
            </a:pPr>
            <a:r>
              <a:rPr lang="en-US"/>
              <a:t>http://</a:t>
            </a:r>
            <a:r>
              <a:rPr lang="en-US">
                <a:hlinkClick r:id="rId5"/>
              </a:rPr>
              <a:t>www.beaufort.k12.nc.us/Page/8074</a:t>
            </a:r>
            <a:endParaRPr lang="en-US"/>
          </a:p>
        </p:txBody>
      </p:sp>
      <p:pic>
        <p:nvPicPr>
          <p:cNvPr id="11" name="Picture 10"/>
          <p:cNvPicPr>
            <a:picLocks noChangeAspect="1"/>
          </p:cNvPicPr>
          <p:nvPr/>
        </p:nvPicPr>
        <p:blipFill>
          <a:blip r:embed="rId6"/>
          <a:stretch>
            <a:fillRect/>
          </a:stretch>
        </p:blipFill>
        <p:spPr>
          <a:xfrm>
            <a:off x="0" y="0"/>
            <a:ext cx="9041152" cy="6230652"/>
          </a:xfrm>
          <a:prstGeom prst="rect">
            <a:avLst/>
          </a:prstGeom>
        </p:spPr>
      </p:pic>
      <p:pic>
        <p:nvPicPr>
          <p:cNvPr id="4" name="s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8255912" y="6065064"/>
            <a:ext cx="609600" cy="408542"/>
          </a:xfrm>
          <a:prstGeom prst="rect">
            <a:avLst/>
          </a:prstGeom>
        </p:spPr>
      </p:pic>
    </p:spTree>
    <p:extLst>
      <p:ext uri="{BB962C8B-B14F-4D97-AF65-F5344CB8AC3E}">
        <p14:creationId xmlns:p14="http://schemas.microsoft.com/office/powerpoint/2010/main" val="4147126229"/>
      </p:ext>
    </p:extLst>
  </p:cSld>
  <p:clrMapOvr>
    <a:masterClrMapping/>
  </p:clrMapOvr>
  <mc:AlternateContent xmlns:mc="http://schemas.openxmlformats.org/markup-compatibility/2006" xmlns:p14="http://schemas.microsoft.com/office/powerpoint/2010/main">
    <mc:Choice Requires="p14">
      <p:transition p14:dur="250" advClick="0" advTm="18348">
        <p:pull/>
      </p:transition>
    </mc:Choice>
    <mc:Fallback xmlns="">
      <p:transition advClick="0" advTm="1834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topEvt time="17579"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362347" y="344156"/>
            <a:ext cx="8419306" cy="6169687"/>
          </a:xfrm>
          <a:prstGeom prst="rect">
            <a:avLst/>
          </a:prstGeom>
        </p:spPr>
      </p:pic>
      <p:pic>
        <p:nvPicPr>
          <p:cNvPr id="3" name="s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84144" y="6043670"/>
            <a:ext cx="609600" cy="609600"/>
          </a:xfrm>
          <a:prstGeom prst="rect">
            <a:avLst/>
          </a:prstGeom>
        </p:spPr>
      </p:pic>
    </p:spTree>
    <p:extLst>
      <p:ext uri="{BB962C8B-B14F-4D97-AF65-F5344CB8AC3E}">
        <p14:creationId xmlns:p14="http://schemas.microsoft.com/office/powerpoint/2010/main" val="2773642204"/>
      </p:ext>
    </p:extLst>
  </p:cSld>
  <p:clrMapOvr>
    <a:masterClrMapping/>
  </p:clrMapOvr>
  <mc:AlternateContent xmlns:mc="http://schemas.openxmlformats.org/markup-compatibility/2006" xmlns:p14="http://schemas.microsoft.com/office/powerpoint/2010/main">
    <mc:Choice Requires="p14">
      <p:transition p14:dur="250" advClick="0" advTm="8845">
        <p:pull/>
      </p:transition>
    </mc:Choice>
    <mc:Fallback xmlns="">
      <p:transition advClick="0" advTm="884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8" objId="3"/>
        <p14:stopEvt time="7126"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64802" y="267950"/>
            <a:ext cx="8614395" cy="6322100"/>
          </a:xfrm>
          <a:prstGeom prst="rect">
            <a:avLst/>
          </a:prstGeom>
        </p:spPr>
      </p:pic>
      <p:pic>
        <p:nvPicPr>
          <p:cNvPr id="3" name="s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597" y="6087737"/>
            <a:ext cx="609600" cy="609600"/>
          </a:xfrm>
          <a:prstGeom prst="rect">
            <a:avLst/>
          </a:prstGeom>
        </p:spPr>
      </p:pic>
    </p:spTree>
    <p:extLst>
      <p:ext uri="{BB962C8B-B14F-4D97-AF65-F5344CB8AC3E}">
        <p14:creationId xmlns:p14="http://schemas.microsoft.com/office/powerpoint/2010/main" val="4006917369"/>
      </p:ext>
    </p:extLst>
  </p:cSld>
  <p:clrMapOvr>
    <a:masterClrMapping/>
  </p:clrMapOvr>
  <mc:AlternateContent xmlns:mc="http://schemas.openxmlformats.org/markup-compatibility/2006" xmlns:p14="http://schemas.microsoft.com/office/powerpoint/2010/main">
    <mc:Choice Requires="p14">
      <p:transition p14:dur="250" advClick="0" advTm="19557">
        <p:pull/>
      </p:transition>
    </mc:Choice>
    <mc:Fallback xmlns="">
      <p:transition advClick="0" advTm="19557">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18257"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36161" y="659321"/>
            <a:ext cx="8583912" cy="7145131"/>
          </a:xfrm>
          <a:prstGeom prst="rect">
            <a:avLst/>
          </a:prstGeom>
        </p:spPr>
      </p:pic>
      <p:pic>
        <p:nvPicPr>
          <p:cNvPr id="3" name="s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0473" y="6065704"/>
            <a:ext cx="609600" cy="609600"/>
          </a:xfrm>
          <a:prstGeom prst="rect">
            <a:avLst/>
          </a:prstGeom>
        </p:spPr>
      </p:pic>
    </p:spTree>
    <p:extLst>
      <p:ext uri="{BB962C8B-B14F-4D97-AF65-F5344CB8AC3E}">
        <p14:creationId xmlns:p14="http://schemas.microsoft.com/office/powerpoint/2010/main" val="2319310604"/>
      </p:ext>
    </p:extLst>
  </p:cSld>
  <p:clrMapOvr>
    <a:masterClrMapping/>
  </p:clrMapOvr>
  <mc:AlternateContent xmlns:mc="http://schemas.openxmlformats.org/markup-compatibility/2006" xmlns:p14="http://schemas.microsoft.com/office/powerpoint/2010/main">
    <mc:Choice Requires="p14">
      <p:transition p14:dur="250" advClick="0" advTm="30285">
        <p:pull/>
      </p:transition>
    </mc:Choice>
    <mc:Fallback xmlns="">
      <p:transition advClick="0" advTm="3028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29725"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88239" y="-207876"/>
            <a:ext cx="8498561" cy="7065876"/>
          </a:xfrm>
          <a:prstGeom prst="rect">
            <a:avLst/>
          </a:prstGeom>
        </p:spPr>
      </p:pic>
      <p:pic>
        <p:nvPicPr>
          <p:cNvPr id="3" name="s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4" name="s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6154" y="5779265"/>
            <a:ext cx="609600" cy="609600"/>
          </a:xfrm>
          <a:prstGeom prst="rect">
            <a:avLst/>
          </a:prstGeom>
        </p:spPr>
      </p:pic>
    </p:spTree>
    <p:extLst>
      <p:ext uri="{BB962C8B-B14F-4D97-AF65-F5344CB8AC3E}">
        <p14:creationId xmlns:p14="http://schemas.microsoft.com/office/powerpoint/2010/main" val="4004718418"/>
      </p:ext>
    </p:extLst>
  </p:cSld>
  <p:clrMapOvr>
    <a:masterClrMapping/>
  </p:clrMapOvr>
  <mc:AlternateContent xmlns:mc="http://schemas.openxmlformats.org/markup-compatibility/2006" xmlns:p14="http://schemas.microsoft.com/office/powerpoint/2010/main">
    <mc:Choice Requires="p14">
      <p:transition p14:dur="250" advClick="0" advTm="15944">
        <p:pull/>
      </p:transition>
    </mc:Choice>
    <mc:Fallback xmlns="">
      <p:transition advClick="0" advTm="1594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2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p:cMediaNode vol="80000" numSld="999">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topEvt time="15149"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653" y="6185647"/>
            <a:ext cx="5417551" cy="672353"/>
          </a:xfrm>
        </p:spPr>
        <p:txBody>
          <a:bodyPr vert="horz" lIns="45720" tIns="45720" rIns="45720" bIns="45720" rtlCol="0" anchor="t">
            <a:normAutofit/>
          </a:bodyPr>
          <a:lstStyle/>
          <a:p>
            <a:pPr marL="0" lvl="0" indent="0">
              <a:buClr>
                <a:srgbClr val="1CADE4"/>
              </a:buClr>
              <a:buNone/>
            </a:pPr>
            <a:endParaRPr lang="en-US" sz="1800" dirty="0"/>
          </a:p>
          <a:p>
            <a:endParaRPr lang="en-US"/>
          </a:p>
        </p:txBody>
      </p:sp>
      <p:pic>
        <p:nvPicPr>
          <p:cNvPr id="6" name="Picture 5"/>
          <p:cNvPicPr>
            <a:picLocks noChangeAspect="1"/>
          </p:cNvPicPr>
          <p:nvPr/>
        </p:nvPicPr>
        <p:blipFill>
          <a:blip r:embed="rId5"/>
          <a:stretch>
            <a:fillRect/>
          </a:stretch>
        </p:blipFill>
        <p:spPr>
          <a:xfrm>
            <a:off x="182499" y="448184"/>
            <a:ext cx="8779001" cy="5627096"/>
          </a:xfrm>
          <a:prstGeom prst="rect">
            <a:avLst/>
          </a:prstGeom>
        </p:spPr>
      </p:pic>
      <p:pic>
        <p:nvPicPr>
          <p:cNvPr id="4" name="s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81581" y="5912223"/>
            <a:ext cx="609600" cy="609600"/>
          </a:xfrm>
          <a:prstGeom prst="rect">
            <a:avLst/>
          </a:prstGeom>
        </p:spPr>
      </p:pic>
    </p:spTree>
    <p:extLst>
      <p:ext uri="{BB962C8B-B14F-4D97-AF65-F5344CB8AC3E}">
        <p14:creationId xmlns:p14="http://schemas.microsoft.com/office/powerpoint/2010/main" val="1517138293"/>
      </p:ext>
    </p:extLst>
  </p:cSld>
  <p:clrMapOvr>
    <a:masterClrMapping/>
  </p:clrMapOvr>
  <mc:AlternateContent xmlns:mc="http://schemas.openxmlformats.org/markup-compatibility/2006" xmlns:p14="http://schemas.microsoft.com/office/powerpoint/2010/main">
    <mc:Choice Requires="p14">
      <p:transition p14:dur="250" advClick="0" advTm="13013">
        <p:pull/>
      </p:transition>
    </mc:Choice>
    <mc:Fallback xmlns="">
      <p:transition advClick="0" advTm="1301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 objId="4"/>
        <p14:stopEvt time="11741"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2597" y="6010619"/>
            <a:ext cx="609600" cy="609600"/>
          </a:xfrm>
          <a:prstGeom prst="rect">
            <a:avLst/>
          </a:prstGeom>
        </p:spPr>
      </p:pic>
      <p:pic>
        <p:nvPicPr>
          <p:cNvPr id="3" name="Picture 2">
            <a:extLst>
              <a:ext uri="{FF2B5EF4-FFF2-40B4-BE49-F238E27FC236}">
                <a16:creationId xmlns:a16="http://schemas.microsoft.com/office/drawing/2014/main" id="{024EA8ED-EB16-DF57-735F-A124F0227CD6}"/>
              </a:ext>
            </a:extLst>
          </p:cNvPr>
          <p:cNvPicPr>
            <a:picLocks noChangeAspect="1"/>
          </p:cNvPicPr>
          <p:nvPr/>
        </p:nvPicPr>
        <p:blipFill rotWithShape="1">
          <a:blip r:embed="rId6"/>
          <a:srcRect t="5939" r="50940" b="81431"/>
          <a:stretch/>
        </p:blipFill>
        <p:spPr>
          <a:xfrm>
            <a:off x="725917" y="625642"/>
            <a:ext cx="3894209" cy="770021"/>
          </a:xfrm>
          <a:prstGeom prst="rect">
            <a:avLst/>
          </a:prstGeom>
        </p:spPr>
      </p:pic>
      <p:sp>
        <p:nvSpPr>
          <p:cNvPr id="5" name="TextBox 4">
            <a:extLst>
              <a:ext uri="{FF2B5EF4-FFF2-40B4-BE49-F238E27FC236}">
                <a16:creationId xmlns:a16="http://schemas.microsoft.com/office/drawing/2014/main" id="{F6AEF666-C9F1-9311-9186-4C484E79E759}"/>
              </a:ext>
            </a:extLst>
          </p:cNvPr>
          <p:cNvSpPr txBox="1"/>
          <p:nvPr/>
        </p:nvSpPr>
        <p:spPr>
          <a:xfrm>
            <a:off x="1121229" y="1522857"/>
            <a:ext cx="4138863" cy="5570756"/>
          </a:xfrm>
          <a:prstGeom prst="rect">
            <a:avLst/>
          </a:prstGeom>
          <a:noFill/>
        </p:spPr>
        <p:txBody>
          <a:bodyPr wrap="square" rtlCol="0">
            <a:spAutoFit/>
          </a:bodyPr>
          <a:lstStyle/>
          <a:p>
            <a:pPr marL="285750" indent="-285750">
              <a:buFont typeface="Arial" panose="020B0604020202020204" pitchFamily="34" charset="0"/>
              <a:buChar char="•"/>
            </a:pPr>
            <a:r>
              <a:rPr lang="en-US" sz="2100" err="1">
                <a:solidFill>
                  <a:srgbClr val="663F81"/>
                </a:solidFill>
              </a:rPr>
              <a:t>Bloodborne</a:t>
            </a:r>
            <a:r>
              <a:rPr lang="en-US" sz="2100">
                <a:solidFill>
                  <a:srgbClr val="663F81"/>
                </a:solidFill>
              </a:rPr>
              <a:t> Pathogens</a:t>
            </a:r>
          </a:p>
          <a:p>
            <a:r>
              <a:rPr lang="en-US" sz="2100">
                <a:solidFill>
                  <a:srgbClr val="663F81"/>
                </a:solidFill>
              </a:rPr>
              <a:t>	First Aid</a:t>
            </a:r>
          </a:p>
          <a:p>
            <a:r>
              <a:rPr lang="en-US" sz="2100">
                <a:solidFill>
                  <a:srgbClr val="663F81"/>
                </a:solidFill>
              </a:rPr>
              <a:t>	Handwashing</a:t>
            </a:r>
          </a:p>
          <a:p>
            <a:pPr marL="285750" indent="-285750">
              <a:buFont typeface="Arial" panose="020B0604020202020204" pitchFamily="34" charset="0"/>
              <a:buChar char="•"/>
            </a:pPr>
            <a:r>
              <a:rPr lang="en-US" sz="2100">
                <a:solidFill>
                  <a:srgbClr val="663F81"/>
                </a:solidFill>
              </a:rPr>
              <a:t>Asthma</a:t>
            </a:r>
          </a:p>
          <a:p>
            <a:pPr marL="285750" indent="-285750">
              <a:buFont typeface="Arial" panose="020B0604020202020204" pitchFamily="34" charset="0"/>
              <a:buChar char="•"/>
            </a:pPr>
            <a:r>
              <a:rPr lang="en-US" sz="2100">
                <a:solidFill>
                  <a:srgbClr val="663F81"/>
                </a:solidFill>
              </a:rPr>
              <a:t>AEDs &amp; Stock Epi</a:t>
            </a:r>
          </a:p>
          <a:p>
            <a:pPr marL="285750" indent="-285750">
              <a:buFont typeface="Arial" panose="020B0604020202020204" pitchFamily="34" charset="0"/>
              <a:buChar char="•"/>
            </a:pPr>
            <a:r>
              <a:rPr lang="en-US" sz="2100">
                <a:solidFill>
                  <a:srgbClr val="663F81"/>
                </a:solidFill>
              </a:rPr>
              <a:t>Anaphylaxis</a:t>
            </a:r>
          </a:p>
          <a:p>
            <a:pPr marL="285750" indent="-285750">
              <a:buFont typeface="Arial" panose="020B0604020202020204" pitchFamily="34" charset="0"/>
              <a:buChar char="•"/>
            </a:pPr>
            <a:r>
              <a:rPr lang="en-US" sz="2100">
                <a:solidFill>
                  <a:srgbClr val="663F81"/>
                </a:solidFill>
              </a:rPr>
              <a:t>Seizures</a:t>
            </a:r>
          </a:p>
          <a:p>
            <a:pPr marL="285750" indent="-285750">
              <a:buFont typeface="Arial" panose="020B0604020202020204" pitchFamily="34" charset="0"/>
              <a:buChar char="•"/>
            </a:pPr>
            <a:r>
              <a:rPr lang="en-US" sz="2100">
                <a:solidFill>
                  <a:srgbClr val="663F81"/>
                </a:solidFill>
              </a:rPr>
              <a:t>Diabetes</a:t>
            </a:r>
          </a:p>
          <a:p>
            <a:pPr marL="285750" indent="-285750">
              <a:buFont typeface="Arial" panose="020B0604020202020204" pitchFamily="34" charset="0"/>
              <a:buChar char="•"/>
            </a:pPr>
            <a:r>
              <a:rPr lang="en-US" sz="2100">
                <a:solidFill>
                  <a:srgbClr val="663F81"/>
                </a:solidFill>
              </a:rPr>
              <a:t>EAPs</a:t>
            </a:r>
          </a:p>
          <a:p>
            <a:pPr marL="285750" indent="-285750">
              <a:buFont typeface="Arial" panose="020B0604020202020204" pitchFamily="34" charset="0"/>
              <a:buChar char="•"/>
            </a:pPr>
            <a:r>
              <a:rPr lang="en-US" sz="2100">
                <a:solidFill>
                  <a:srgbClr val="663F81"/>
                </a:solidFill>
              </a:rPr>
              <a:t>Concussions</a:t>
            </a:r>
          </a:p>
          <a:p>
            <a:pPr marL="285750" indent="-285750">
              <a:buFont typeface="Arial" panose="020B0604020202020204" pitchFamily="34" charset="0"/>
              <a:buChar char="•"/>
            </a:pPr>
            <a:r>
              <a:rPr lang="en-US" sz="2100">
                <a:solidFill>
                  <a:srgbClr val="663F81"/>
                </a:solidFill>
              </a:rPr>
              <a:t>Medication</a:t>
            </a:r>
          </a:p>
          <a:p>
            <a:pPr marL="285750" indent="-285750">
              <a:buFont typeface="Arial" panose="020B0604020202020204" pitchFamily="34" charset="0"/>
              <a:buChar char="•"/>
            </a:pPr>
            <a:r>
              <a:rPr lang="en-US" sz="2100">
                <a:solidFill>
                  <a:srgbClr val="663F81"/>
                </a:solidFill>
              </a:rPr>
              <a:t>Injury Reports</a:t>
            </a:r>
          </a:p>
          <a:p>
            <a:pPr marL="285750" indent="-285750">
              <a:buFont typeface="Arial" panose="020B0604020202020204" pitchFamily="34" charset="0"/>
              <a:buChar char="•"/>
            </a:pPr>
            <a:r>
              <a:rPr lang="en-US" sz="2100">
                <a:solidFill>
                  <a:srgbClr val="663F81"/>
                </a:solidFill>
              </a:rPr>
              <a:t>Head Lice</a:t>
            </a:r>
          </a:p>
          <a:p>
            <a:pPr marL="285750" indent="-285750">
              <a:buFont typeface="Arial" panose="020B0604020202020204" pitchFamily="34" charset="0"/>
              <a:buChar char="•"/>
            </a:pPr>
            <a:r>
              <a:rPr lang="en-US" sz="2100">
                <a:solidFill>
                  <a:srgbClr val="663F81"/>
                </a:solidFill>
              </a:rPr>
              <a:t>Student Referrals</a:t>
            </a:r>
          </a:p>
          <a:p>
            <a:pPr marL="285750" indent="-285750">
              <a:buFont typeface="Arial" panose="020B0604020202020204" pitchFamily="34" charset="0"/>
              <a:buChar char="•"/>
            </a:pPr>
            <a:r>
              <a:rPr lang="en-US" sz="2100">
                <a:solidFill>
                  <a:srgbClr val="663F81"/>
                </a:solidFill>
              </a:rPr>
              <a:t>Illness at School</a:t>
            </a:r>
          </a:p>
          <a:p>
            <a:pPr lvl="1"/>
            <a:endParaRPr lang="en-US" sz="2100">
              <a:solidFill>
                <a:srgbClr val="0070C0"/>
              </a:solidFill>
            </a:endParaRPr>
          </a:p>
          <a:p>
            <a:pPr marL="742950" lvl="1" indent="-285750">
              <a:buFont typeface="Arial" panose="020B0604020202020204" pitchFamily="34" charset="0"/>
              <a:buChar char="•"/>
            </a:pPr>
            <a:endParaRPr lang="en-US" sz="2000">
              <a:solidFill>
                <a:srgbClr val="0070C0"/>
              </a:solidFill>
            </a:endParaRPr>
          </a:p>
        </p:txBody>
      </p:sp>
      <p:pic>
        <p:nvPicPr>
          <p:cNvPr id="2" name="Picture 1" descr="nurse ">
            <a:extLst>
              <a:ext uri="{FF2B5EF4-FFF2-40B4-BE49-F238E27FC236}">
                <a16:creationId xmlns:a16="http://schemas.microsoft.com/office/drawing/2014/main" id="{C5780231-8ED7-AEFE-17C8-82343D50A739}"/>
              </a:ext>
            </a:extLst>
          </p:cNvPr>
          <p:cNvPicPr>
            <a:picLocks noChangeAspect="1"/>
          </p:cNvPicPr>
          <p:nvPr/>
        </p:nvPicPr>
        <p:blipFill>
          <a:blip r:embed="rId7"/>
          <a:stretch>
            <a:fillRect/>
          </a:stretch>
        </p:blipFill>
        <p:spPr>
          <a:xfrm>
            <a:off x="4772297" y="1809259"/>
            <a:ext cx="3409405" cy="3233678"/>
          </a:xfrm>
          <a:prstGeom prst="rect">
            <a:avLst/>
          </a:prstGeom>
        </p:spPr>
      </p:pic>
    </p:spTree>
    <p:extLst>
      <p:ext uri="{BB962C8B-B14F-4D97-AF65-F5344CB8AC3E}">
        <p14:creationId xmlns:p14="http://schemas.microsoft.com/office/powerpoint/2010/main" val="4225122246"/>
      </p:ext>
    </p:extLst>
  </p:cSld>
  <p:clrMapOvr>
    <a:masterClrMapping/>
  </p:clrMapOvr>
  <mc:AlternateContent xmlns:mc="http://schemas.openxmlformats.org/markup-compatibility/2006" xmlns:p14="http://schemas.microsoft.com/office/powerpoint/2010/main">
    <mc:Choice Requires="p14">
      <p:transition p14:dur="250" advClick="0" advTm="21752">
        <p:pull/>
      </p:transition>
    </mc:Choice>
    <mc:Fallback xmlns="">
      <p:transition advClick="0" advTm="2175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 objId="4"/>
        <p14:stopEvt time="21622"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7129" y="5150084"/>
            <a:ext cx="609600" cy="609600"/>
          </a:xfrm>
          <a:prstGeom prst="rect">
            <a:avLst/>
          </a:prstGeom>
        </p:spPr>
      </p:pic>
      <p:pic>
        <p:nvPicPr>
          <p:cNvPr id="9" name="Picture 8">
            <a:extLst>
              <a:ext uri="{FF2B5EF4-FFF2-40B4-BE49-F238E27FC236}">
                <a16:creationId xmlns:a16="http://schemas.microsoft.com/office/drawing/2014/main" id="{30C26439-A13D-4A21-9050-18B3B1CF6BCA}"/>
              </a:ext>
            </a:extLst>
          </p:cNvPr>
          <p:cNvPicPr>
            <a:picLocks noChangeAspect="1"/>
          </p:cNvPicPr>
          <p:nvPr/>
        </p:nvPicPr>
        <p:blipFill>
          <a:blip r:embed="rId5"/>
          <a:stretch>
            <a:fillRect/>
          </a:stretch>
        </p:blipFill>
        <p:spPr>
          <a:xfrm>
            <a:off x="337961" y="261853"/>
            <a:ext cx="8468078" cy="6334293"/>
          </a:xfrm>
          <a:prstGeom prst="rect">
            <a:avLst/>
          </a:prstGeom>
        </p:spPr>
      </p:pic>
    </p:spTree>
    <p:extLst>
      <p:ext uri="{BB962C8B-B14F-4D97-AF65-F5344CB8AC3E}">
        <p14:creationId xmlns:p14="http://schemas.microsoft.com/office/powerpoint/2010/main" val="3856764198"/>
      </p:ext>
    </p:extLst>
  </p:cSld>
  <p:clrMapOvr>
    <a:masterClrMapping/>
  </p:clrMapOvr>
  <mc:AlternateContent xmlns:mc="http://schemas.openxmlformats.org/markup-compatibility/2006" xmlns:p14="http://schemas.microsoft.com/office/powerpoint/2010/main">
    <mc:Choice Requires="p14">
      <p:transition p14:dur="250" advClick="0" advTm="8986">
        <p:pull/>
      </p:transition>
    </mc:Choice>
    <mc:Fallback xmlns="">
      <p:transition advClick="0" advTm="898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 objId="3"/>
        <p14:stopEvt time="6839"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31187" y="566680"/>
            <a:ext cx="7681626" cy="5724640"/>
          </a:xfrm>
          <a:prstGeom prst="rect">
            <a:avLst/>
          </a:prstGeom>
        </p:spPr>
      </p:pic>
      <p:pic>
        <p:nvPicPr>
          <p:cNvPr id="6" name="New Recording">
            <a:hlinkClick r:id="" action="ppaction://media"/>
            <a:extLst>
              <a:ext uri="{FF2B5EF4-FFF2-40B4-BE49-F238E27FC236}">
                <a16:creationId xmlns:a16="http://schemas.microsoft.com/office/drawing/2014/main" id="{86C8894F-4A0A-B81C-3B0F-C208B28BB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8347" y="5923011"/>
            <a:ext cx="730250" cy="654680"/>
          </a:xfrm>
          <a:prstGeom prst="rect">
            <a:avLst/>
          </a:prstGeom>
        </p:spPr>
      </p:pic>
    </p:spTree>
    <p:extLst>
      <p:ext uri="{BB962C8B-B14F-4D97-AF65-F5344CB8AC3E}">
        <p14:creationId xmlns:p14="http://schemas.microsoft.com/office/powerpoint/2010/main" val="445182074"/>
      </p:ext>
    </p:extLst>
  </p:cSld>
  <p:clrMapOvr>
    <a:masterClrMapping/>
  </p:clrMapOvr>
  <mc:AlternateContent xmlns:mc="http://schemas.openxmlformats.org/markup-compatibility/2006" xmlns:p14="http://schemas.microsoft.com/office/powerpoint/2010/main">
    <mc:Choice Requires="p14">
      <p:transition p14:dur="250" advClick="0" advTm="0">
        <p:pull/>
      </p:transition>
    </mc:Choice>
    <mc:Fallback xmlns="">
      <p:transition advClick="0" advTm="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3422" y="292336"/>
            <a:ext cx="8157155" cy="6273328"/>
          </a:xfrm>
          <a:prstGeom prst="rect">
            <a:avLst/>
          </a:prstGeom>
        </p:spPr>
      </p:pic>
      <p:pic>
        <p:nvPicPr>
          <p:cNvPr id="3" name="New Recording2">
            <a:hlinkClick r:id="" action="ppaction://media"/>
            <a:extLst>
              <a:ext uri="{FF2B5EF4-FFF2-40B4-BE49-F238E27FC236}">
                <a16:creationId xmlns:a16="http://schemas.microsoft.com/office/drawing/2014/main" id="{816362CA-75A9-5F0D-FB63-872FCBF41C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4346" y="5954437"/>
            <a:ext cx="730250" cy="730250"/>
          </a:xfrm>
          <a:prstGeom prst="rect">
            <a:avLst/>
          </a:prstGeom>
        </p:spPr>
      </p:pic>
    </p:spTree>
    <p:extLst>
      <p:ext uri="{BB962C8B-B14F-4D97-AF65-F5344CB8AC3E}">
        <p14:creationId xmlns:p14="http://schemas.microsoft.com/office/powerpoint/2010/main" val="2270840433"/>
      </p:ext>
    </p:extLst>
  </p:cSld>
  <p:clrMapOvr>
    <a:masterClrMapping/>
  </p:clrMapOvr>
  <mc:AlternateContent xmlns:mc="http://schemas.openxmlformats.org/markup-compatibility/2006" xmlns:p14="http://schemas.microsoft.com/office/powerpoint/2010/main">
    <mc:Choice Requires="p14">
      <p:transition p14:dur="250" advClick="0" advTm="0">
        <p:pull/>
      </p:transition>
    </mc:Choice>
    <mc:Fallback xmlns="">
      <p:transition advClick="0" advTm="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99979" y="470409"/>
            <a:ext cx="8565622" cy="5694158"/>
          </a:xfrm>
          <a:prstGeom prst="rect">
            <a:avLst/>
          </a:prstGeom>
        </p:spPr>
      </p:pic>
      <p:pic>
        <p:nvPicPr>
          <p:cNvPr id="3" name="s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0564" y="6164567"/>
            <a:ext cx="609600" cy="609600"/>
          </a:xfrm>
          <a:prstGeom prst="rect">
            <a:avLst/>
          </a:prstGeom>
        </p:spPr>
      </p:pic>
    </p:spTree>
    <p:extLst>
      <p:ext uri="{BB962C8B-B14F-4D97-AF65-F5344CB8AC3E}">
        <p14:creationId xmlns:p14="http://schemas.microsoft.com/office/powerpoint/2010/main" val="4088395375"/>
      </p:ext>
    </p:extLst>
  </p:cSld>
  <p:clrMapOvr>
    <a:masterClrMapping/>
  </p:clrMapOvr>
  <mc:AlternateContent xmlns:mc="http://schemas.openxmlformats.org/markup-compatibility/2006" xmlns:p14="http://schemas.microsoft.com/office/powerpoint/2010/main">
    <mc:Choice Requires="p14">
      <p:transition p14:dur="250" advClick="0" advTm="10746">
        <p:pull/>
      </p:transition>
    </mc:Choice>
    <mc:Fallback xmlns="">
      <p:transition advClick="0" advTm="1074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4" objId="3"/>
        <p14:stopEvt time="8108"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236972" y="755415"/>
            <a:ext cx="8907028" cy="5645385"/>
          </a:xfrm>
          <a:prstGeom prst="rect">
            <a:avLst/>
          </a:prstGeom>
        </p:spPr>
      </p:pic>
      <p:pic>
        <p:nvPicPr>
          <p:cNvPr id="3" name="s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3610" y="6096000"/>
            <a:ext cx="609600" cy="609600"/>
          </a:xfrm>
          <a:prstGeom prst="rect">
            <a:avLst/>
          </a:prstGeom>
        </p:spPr>
      </p:pic>
    </p:spTree>
    <p:extLst>
      <p:ext uri="{BB962C8B-B14F-4D97-AF65-F5344CB8AC3E}">
        <p14:creationId xmlns:p14="http://schemas.microsoft.com/office/powerpoint/2010/main" val="569499749"/>
      </p:ext>
    </p:extLst>
  </p:cSld>
  <p:clrMapOvr>
    <a:masterClrMapping/>
  </p:clrMapOvr>
  <mc:AlternateContent xmlns:mc="http://schemas.openxmlformats.org/markup-compatibility/2006" xmlns:p14="http://schemas.microsoft.com/office/powerpoint/2010/main">
    <mc:Choice Requires="p14">
      <p:transition p14:dur="250" advClick="0" advTm="14680">
        <p:pull/>
      </p:transition>
    </mc:Choice>
    <mc:Fallback xmlns="">
      <p:transition advClick="0" advTm="1468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7" objId="3"/>
        <p14:stopEvt time="11770"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587561"/>
            <a:ext cx="9077731" cy="5401524"/>
          </a:xfrm>
          <a:prstGeom prst="rect">
            <a:avLst/>
          </a:prstGeom>
        </p:spPr>
      </p:pic>
      <p:pic>
        <p:nvPicPr>
          <p:cNvPr id="3" name="s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70" y="5989085"/>
            <a:ext cx="609600" cy="609600"/>
          </a:xfrm>
          <a:prstGeom prst="rect">
            <a:avLst/>
          </a:prstGeom>
        </p:spPr>
      </p:pic>
    </p:spTree>
    <p:extLst>
      <p:ext uri="{BB962C8B-B14F-4D97-AF65-F5344CB8AC3E}">
        <p14:creationId xmlns:p14="http://schemas.microsoft.com/office/powerpoint/2010/main" val="3752112114"/>
      </p:ext>
    </p:extLst>
  </p:cSld>
  <p:clrMapOvr>
    <a:masterClrMapping/>
  </p:clrMapOvr>
  <mc:AlternateContent xmlns:mc="http://schemas.openxmlformats.org/markup-compatibility/2006" xmlns:p14="http://schemas.microsoft.com/office/powerpoint/2010/main">
    <mc:Choice Requires="p14">
      <p:transition p14:dur="250" advClick="0" advTm="9558">
        <p:pull/>
      </p:transition>
    </mc:Choice>
    <mc:Fallback xmlns="">
      <p:transition advClick="0" advTm="955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 objId="3"/>
        <p14:stopEvt time="7655"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284842"/>
            <a:ext cx="9010669" cy="6370872"/>
          </a:xfrm>
          <a:prstGeom prst="rect">
            <a:avLst/>
          </a:prstGeom>
        </p:spPr>
      </p:pic>
      <p:pic>
        <p:nvPicPr>
          <p:cNvPr id="3" name="s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7531864" y="6168527"/>
            <a:ext cx="551761" cy="551761"/>
          </a:xfrm>
          <a:prstGeom prst="rect">
            <a:avLst/>
          </a:prstGeom>
        </p:spPr>
      </p:pic>
    </p:spTree>
    <p:extLst>
      <p:ext uri="{BB962C8B-B14F-4D97-AF65-F5344CB8AC3E}">
        <p14:creationId xmlns:p14="http://schemas.microsoft.com/office/powerpoint/2010/main" val="429345696"/>
      </p:ext>
    </p:extLst>
  </p:cSld>
  <p:clrMapOvr>
    <a:masterClrMapping/>
  </p:clrMapOvr>
  <mc:AlternateContent xmlns:mc="http://schemas.openxmlformats.org/markup-compatibility/2006" xmlns:p14="http://schemas.microsoft.com/office/powerpoint/2010/main">
    <mc:Choice Requires="p14">
      <p:transition p14:dur="250" advClick="0" advTm="14809">
        <p:pull/>
      </p:transition>
    </mc:Choice>
    <mc:Fallback xmlns="">
      <p:transition advClick="0" advTm="1480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3"/>
        <p14:stopEvt time="14113"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343402" y="548235"/>
            <a:ext cx="8144962" cy="5895343"/>
          </a:xfrm>
          <a:prstGeom prst="rect">
            <a:avLst/>
          </a:prstGeom>
        </p:spPr>
      </p:pic>
      <p:pic>
        <p:nvPicPr>
          <p:cNvPr id="3" name="s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9055" y="6138778"/>
            <a:ext cx="609600" cy="609600"/>
          </a:xfrm>
          <a:prstGeom prst="rect">
            <a:avLst/>
          </a:prstGeom>
        </p:spPr>
      </p:pic>
    </p:spTree>
    <p:extLst>
      <p:ext uri="{BB962C8B-B14F-4D97-AF65-F5344CB8AC3E}">
        <p14:creationId xmlns:p14="http://schemas.microsoft.com/office/powerpoint/2010/main" val="2469897094"/>
      </p:ext>
    </p:extLst>
  </p:cSld>
  <p:clrMapOvr>
    <a:masterClrMapping/>
  </p:clrMapOvr>
  <mc:AlternateContent xmlns:mc="http://schemas.openxmlformats.org/markup-compatibility/2006" xmlns:p14="http://schemas.microsoft.com/office/powerpoint/2010/main">
    <mc:Choice Requires="p14">
      <p:transition p14:dur="250" advClick="0" advTm="15146">
        <p:pull/>
      </p:transition>
    </mc:Choice>
    <mc:Fallback xmlns="">
      <p:transition advClick="0" advTm="1514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 objId="3"/>
        <p14:stopEvt time="14128" objId="3"/>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629610" y="60694"/>
            <a:ext cx="7693819" cy="6127011"/>
          </a:xfrm>
          <a:prstGeom prst="rect">
            <a:avLst/>
          </a:prstGeom>
        </p:spPr>
      </p:pic>
      <p:pic>
        <p:nvPicPr>
          <p:cNvPr id="3" name="s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1239" y="6021637"/>
            <a:ext cx="609600" cy="609600"/>
          </a:xfrm>
          <a:prstGeom prst="rect">
            <a:avLst/>
          </a:prstGeom>
        </p:spPr>
      </p:pic>
    </p:spTree>
    <p:extLst>
      <p:ext uri="{BB962C8B-B14F-4D97-AF65-F5344CB8AC3E}">
        <p14:creationId xmlns:p14="http://schemas.microsoft.com/office/powerpoint/2010/main" val="1674644274"/>
      </p:ext>
    </p:extLst>
  </p:cSld>
  <p:clrMapOvr>
    <a:masterClrMapping/>
  </p:clrMapOvr>
  <mc:AlternateContent xmlns:mc="http://schemas.openxmlformats.org/markup-compatibility/2006" xmlns:p14="http://schemas.microsoft.com/office/powerpoint/2010/main">
    <mc:Choice Requires="p14">
      <p:transition p14:dur="250" advClick="0" advTm="13387">
        <p:pull/>
      </p:transition>
    </mc:Choice>
    <mc:Fallback xmlns="">
      <p:transition advClick="0" advTm="13387">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11927"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1413" y="6233903"/>
            <a:ext cx="609600" cy="609600"/>
          </a:xfrm>
          <a:prstGeom prst="rect">
            <a:avLst/>
          </a:prstGeom>
        </p:spPr>
      </p:pic>
      <p:pic>
        <p:nvPicPr>
          <p:cNvPr id="3" name="Picture 2">
            <a:extLst>
              <a:ext uri="{FF2B5EF4-FFF2-40B4-BE49-F238E27FC236}">
                <a16:creationId xmlns:a16="http://schemas.microsoft.com/office/drawing/2014/main" id="{B7EBB0E3-0F3A-288D-0676-CE7E71A50110}"/>
              </a:ext>
            </a:extLst>
          </p:cNvPr>
          <p:cNvPicPr>
            <a:picLocks noChangeAspect="1"/>
          </p:cNvPicPr>
          <p:nvPr/>
        </p:nvPicPr>
        <p:blipFill>
          <a:blip r:embed="rId5"/>
          <a:stretch>
            <a:fillRect/>
          </a:stretch>
        </p:blipFill>
        <p:spPr>
          <a:xfrm>
            <a:off x="200789" y="475232"/>
            <a:ext cx="8742422" cy="5907536"/>
          </a:xfrm>
          <a:prstGeom prst="rect">
            <a:avLst/>
          </a:prstGeom>
        </p:spPr>
      </p:pic>
    </p:spTree>
    <p:extLst>
      <p:ext uri="{BB962C8B-B14F-4D97-AF65-F5344CB8AC3E}">
        <p14:creationId xmlns:p14="http://schemas.microsoft.com/office/powerpoint/2010/main" val="3095422887"/>
      </p:ext>
    </p:extLst>
  </p:cSld>
  <p:clrMapOvr>
    <a:masterClrMapping/>
  </p:clrMapOvr>
  <mc:AlternateContent xmlns:mc="http://schemas.openxmlformats.org/markup-compatibility/2006" xmlns:p14="http://schemas.microsoft.com/office/powerpoint/2010/main">
    <mc:Choice Requires="p14">
      <p:transition p14:dur="250" advClick="0" advTm="16680">
        <p:pull/>
      </p:transition>
    </mc:Choice>
    <mc:Fallback xmlns="">
      <p:transition advClick="0" advTm="1668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9" objId="7"/>
        <p14:stopEvt time="15537"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2771" y="5371641"/>
            <a:ext cx="609600" cy="609600"/>
          </a:xfrm>
          <a:prstGeom prst="rect">
            <a:avLst/>
          </a:prstGeom>
        </p:spPr>
      </p:pic>
      <p:pic>
        <p:nvPicPr>
          <p:cNvPr id="3" name="Picture 2">
            <a:extLst>
              <a:ext uri="{FF2B5EF4-FFF2-40B4-BE49-F238E27FC236}">
                <a16:creationId xmlns:a16="http://schemas.microsoft.com/office/drawing/2014/main" id="{139B27FD-EFC9-6501-C414-0CF1B586003D}"/>
              </a:ext>
            </a:extLst>
          </p:cNvPr>
          <p:cNvPicPr>
            <a:picLocks noChangeAspect="1"/>
          </p:cNvPicPr>
          <p:nvPr/>
        </p:nvPicPr>
        <p:blipFill>
          <a:blip r:embed="rId6"/>
          <a:stretch>
            <a:fillRect/>
          </a:stretch>
        </p:blipFill>
        <p:spPr>
          <a:xfrm>
            <a:off x="232001" y="562655"/>
            <a:ext cx="7134225" cy="5210175"/>
          </a:xfrm>
          <a:prstGeom prst="rect">
            <a:avLst/>
          </a:prstGeom>
        </p:spPr>
      </p:pic>
      <p:pic>
        <p:nvPicPr>
          <p:cNvPr id="4" name="Picture 3">
            <a:extLst>
              <a:ext uri="{FF2B5EF4-FFF2-40B4-BE49-F238E27FC236}">
                <a16:creationId xmlns:a16="http://schemas.microsoft.com/office/drawing/2014/main" id="{98E6174D-CE33-29DE-6D89-A78F7E7C58E7}"/>
              </a:ext>
            </a:extLst>
          </p:cNvPr>
          <p:cNvPicPr>
            <a:picLocks noChangeAspect="1"/>
          </p:cNvPicPr>
          <p:nvPr/>
        </p:nvPicPr>
        <p:blipFill>
          <a:blip r:embed="rId7"/>
          <a:stretch>
            <a:fillRect/>
          </a:stretch>
        </p:blipFill>
        <p:spPr>
          <a:xfrm>
            <a:off x="6197497" y="2623457"/>
            <a:ext cx="2714502" cy="2296886"/>
          </a:xfrm>
          <a:prstGeom prst="rect">
            <a:avLst/>
          </a:prstGeom>
        </p:spPr>
      </p:pic>
    </p:spTree>
    <p:extLst>
      <p:ext uri="{BB962C8B-B14F-4D97-AF65-F5344CB8AC3E}">
        <p14:creationId xmlns:p14="http://schemas.microsoft.com/office/powerpoint/2010/main" val="2397656633"/>
      </p:ext>
    </p:extLst>
  </p:cSld>
  <p:clrMapOvr>
    <a:masterClrMapping/>
  </p:clrMapOvr>
  <mc:AlternateContent xmlns:mc="http://schemas.openxmlformats.org/markup-compatibility/2006" xmlns:p14="http://schemas.microsoft.com/office/powerpoint/2010/main">
    <mc:Choice Requires="p14">
      <p:transition p14:dur="250" advClick="0" advTm="8604">
        <p:pull/>
      </p:transition>
    </mc:Choice>
    <mc:Fallback xmlns="">
      <p:transition advClick="0" advTm="860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7" objId="2"/>
        <p14:stopEvt time="7788"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8058150" y="6062772"/>
            <a:ext cx="609600" cy="606846"/>
          </a:xfrm>
          <a:prstGeom prst="rect">
            <a:avLst/>
          </a:prstGeom>
        </p:spPr>
      </p:pic>
      <p:pic>
        <p:nvPicPr>
          <p:cNvPr id="10" name="Picture 9">
            <a:extLst>
              <a:ext uri="{FF2B5EF4-FFF2-40B4-BE49-F238E27FC236}">
                <a16:creationId xmlns:a16="http://schemas.microsoft.com/office/drawing/2014/main" id="{80B09A26-5CD3-4B5A-A9C6-D73987783701}"/>
              </a:ext>
            </a:extLst>
          </p:cNvPr>
          <p:cNvPicPr>
            <a:picLocks noChangeAspect="1"/>
          </p:cNvPicPr>
          <p:nvPr/>
        </p:nvPicPr>
        <p:blipFill>
          <a:blip r:embed="rId6"/>
          <a:stretch>
            <a:fillRect/>
          </a:stretch>
        </p:blipFill>
        <p:spPr>
          <a:xfrm>
            <a:off x="728139" y="231371"/>
            <a:ext cx="7687722" cy="6395258"/>
          </a:xfrm>
          <a:prstGeom prst="rect">
            <a:avLst/>
          </a:prstGeom>
        </p:spPr>
      </p:pic>
    </p:spTree>
    <p:extLst>
      <p:ext uri="{BB962C8B-B14F-4D97-AF65-F5344CB8AC3E}">
        <p14:creationId xmlns:p14="http://schemas.microsoft.com/office/powerpoint/2010/main" val="1071550988"/>
      </p:ext>
    </p:extLst>
  </p:cSld>
  <p:clrMapOvr>
    <a:masterClrMapping/>
  </p:clrMapOvr>
  <mc:AlternateContent xmlns:mc="http://schemas.openxmlformats.org/markup-compatibility/2006" xmlns:p14="http://schemas.microsoft.com/office/powerpoint/2010/main">
    <mc:Choice Requires="p14">
      <p:transition p14:dur="250" advClick="0" advTm="16693">
        <p:pull/>
      </p:transition>
    </mc:Choice>
    <mc:Fallback xmlns="">
      <p:transition advClick="0" advTm="1669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 objId="4"/>
        <p14:stopEvt time="15932" objId="4"/>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422115" y="468904"/>
            <a:ext cx="8455885" cy="6120914"/>
          </a:xfrm>
          <a:prstGeom prst="rect">
            <a:avLst/>
          </a:prstGeom>
        </p:spPr>
      </p:pic>
      <p:pic>
        <p:nvPicPr>
          <p:cNvPr id="3" name="s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2935" y="5980218"/>
            <a:ext cx="609600" cy="609600"/>
          </a:xfrm>
          <a:prstGeom prst="rect">
            <a:avLst/>
          </a:prstGeom>
        </p:spPr>
      </p:pic>
    </p:spTree>
    <p:extLst>
      <p:ext uri="{BB962C8B-B14F-4D97-AF65-F5344CB8AC3E}">
        <p14:creationId xmlns:p14="http://schemas.microsoft.com/office/powerpoint/2010/main" val="1280970654"/>
      </p:ext>
    </p:extLst>
  </p:cSld>
  <p:clrMapOvr>
    <a:masterClrMapping/>
  </p:clrMapOvr>
  <mc:AlternateContent xmlns:mc="http://schemas.openxmlformats.org/markup-compatibility/2006" xmlns:p14="http://schemas.microsoft.com/office/powerpoint/2010/main">
    <mc:Choice Requires="p14">
      <p:transition p14:dur="250" advClick="0" advTm="14819">
        <p:pull/>
      </p:transition>
    </mc:Choice>
    <mc:Fallback xmlns="">
      <p:transition advClick="0" advTm="1481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13630" objId="3"/>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41864" y="408869"/>
            <a:ext cx="7840136" cy="6157494"/>
          </a:xfrm>
          <a:prstGeom prst="rect">
            <a:avLst/>
          </a:prstGeom>
        </p:spPr>
      </p:pic>
      <p:pic>
        <p:nvPicPr>
          <p:cNvPr id="2" name="s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956763"/>
            <a:ext cx="609600" cy="609600"/>
          </a:xfrm>
          <a:prstGeom prst="rect">
            <a:avLst/>
          </a:prstGeom>
        </p:spPr>
      </p:pic>
    </p:spTree>
    <p:extLst>
      <p:ext uri="{BB962C8B-B14F-4D97-AF65-F5344CB8AC3E}">
        <p14:creationId xmlns:p14="http://schemas.microsoft.com/office/powerpoint/2010/main" val="422971872"/>
      </p:ext>
    </p:extLst>
  </p:cSld>
  <p:clrMapOvr>
    <a:masterClrMapping/>
  </p:clrMapOvr>
  <mc:AlternateContent xmlns:mc="http://schemas.openxmlformats.org/markup-compatibility/2006" xmlns:p14="http://schemas.microsoft.com/office/powerpoint/2010/main">
    <mc:Choice Requires="p14">
      <p:transition p14:dur="250" advClick="0" advTm="14941">
        <p:pull/>
      </p:transition>
    </mc:Choice>
    <mc:Fallback xmlns="">
      <p:transition advClick="0" advTm="14941">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1" objId="2"/>
        <p14:stopEvt time="13143"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68473" y="393171"/>
            <a:ext cx="7608467" cy="5907536"/>
          </a:xfrm>
          <a:prstGeom prst="rect">
            <a:avLst/>
          </a:prstGeom>
        </p:spPr>
      </p:pic>
      <p:pic>
        <p:nvPicPr>
          <p:cNvPr id="3" name="s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6940" y="5691107"/>
            <a:ext cx="609600" cy="609600"/>
          </a:xfrm>
          <a:prstGeom prst="rect">
            <a:avLst/>
          </a:prstGeom>
        </p:spPr>
      </p:pic>
    </p:spTree>
    <p:extLst>
      <p:ext uri="{BB962C8B-B14F-4D97-AF65-F5344CB8AC3E}">
        <p14:creationId xmlns:p14="http://schemas.microsoft.com/office/powerpoint/2010/main" val="2264202655"/>
      </p:ext>
    </p:extLst>
  </p:cSld>
  <p:clrMapOvr>
    <a:masterClrMapping/>
  </p:clrMapOvr>
  <mc:AlternateContent xmlns:mc="http://schemas.openxmlformats.org/markup-compatibility/2006" xmlns:p14="http://schemas.microsoft.com/office/powerpoint/2010/main">
    <mc:Choice Requires="p14">
      <p:transition p14:dur="250" advClick="0" advTm="24375">
        <p:pull/>
      </p:transition>
    </mc:Choice>
    <mc:Fallback xmlns="">
      <p:transition advClick="0" advTm="2437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23637" objId="3"/>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s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0831" y="6011346"/>
            <a:ext cx="609600" cy="609600"/>
          </a:xfrm>
          <a:prstGeom prst="rect">
            <a:avLst/>
          </a:prstGeom>
        </p:spPr>
      </p:pic>
      <p:pic>
        <p:nvPicPr>
          <p:cNvPr id="2" name="Picture 1">
            <a:extLst>
              <a:ext uri="{FF2B5EF4-FFF2-40B4-BE49-F238E27FC236}">
                <a16:creationId xmlns:a16="http://schemas.microsoft.com/office/drawing/2014/main" id="{0206B406-249B-4AFD-9639-5E787AD1F72F}"/>
              </a:ext>
            </a:extLst>
          </p:cNvPr>
          <p:cNvPicPr>
            <a:picLocks noChangeAspect="1"/>
          </p:cNvPicPr>
          <p:nvPr/>
        </p:nvPicPr>
        <p:blipFill>
          <a:blip r:embed="rId6"/>
          <a:stretch>
            <a:fillRect/>
          </a:stretch>
        </p:blipFill>
        <p:spPr>
          <a:xfrm>
            <a:off x="810442" y="530101"/>
            <a:ext cx="7523116" cy="5797798"/>
          </a:xfrm>
          <a:prstGeom prst="rect">
            <a:avLst/>
          </a:prstGeom>
        </p:spPr>
      </p:pic>
    </p:spTree>
    <p:extLst>
      <p:ext uri="{BB962C8B-B14F-4D97-AF65-F5344CB8AC3E}">
        <p14:creationId xmlns:p14="http://schemas.microsoft.com/office/powerpoint/2010/main" val="2298336082"/>
      </p:ext>
    </p:extLst>
  </p:cSld>
  <p:clrMapOvr>
    <a:masterClrMapping/>
  </p:clrMapOvr>
  <mc:AlternateContent xmlns:mc="http://schemas.openxmlformats.org/markup-compatibility/2006" xmlns:p14="http://schemas.microsoft.com/office/powerpoint/2010/main">
    <mc:Choice Requires="p14">
      <p:transition p14:dur="250" advClick="0" advTm="25803">
        <p:pull/>
      </p:transition>
    </mc:Choice>
    <mc:Fallback xmlns="">
      <p:transition advClick="0" advTm="2580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24521"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80987" y="210371"/>
            <a:ext cx="8582025" cy="6353175"/>
          </a:xfrm>
          <a:prstGeom prst="rect">
            <a:avLst/>
          </a:prstGeom>
        </p:spPr>
      </p:pic>
      <p:sp>
        <p:nvSpPr>
          <p:cNvPr id="6" name="TextBox 5"/>
          <p:cNvSpPr txBox="1"/>
          <p:nvPr/>
        </p:nvSpPr>
        <p:spPr>
          <a:xfrm>
            <a:off x="4466897" y="3195144"/>
            <a:ext cx="4235669" cy="3046988"/>
          </a:xfrm>
          <a:prstGeom prst="rect">
            <a:avLst/>
          </a:prstGeom>
          <a:noFill/>
        </p:spPr>
        <p:txBody>
          <a:bodyPr wrap="square" rtlCol="0">
            <a:spAutoFit/>
          </a:bodyPr>
          <a:lstStyle/>
          <a:p>
            <a:pPr algn="ctr"/>
            <a:r>
              <a:rPr lang="en-US" sz="2400" b="1" u="sng">
                <a:solidFill>
                  <a:srgbClr val="FF0000"/>
                </a:solidFill>
              </a:rPr>
              <a:t>ALL STUDENTS </a:t>
            </a:r>
          </a:p>
          <a:p>
            <a:pPr algn="ctr"/>
            <a:r>
              <a:rPr lang="en-US" sz="2400" b="1">
                <a:solidFill>
                  <a:srgbClr val="FF0000"/>
                </a:solidFill>
              </a:rPr>
              <a:t>MUST HAVE A </a:t>
            </a:r>
          </a:p>
          <a:p>
            <a:pPr algn="ctr"/>
            <a:r>
              <a:rPr lang="en-US" sz="2400" b="1" u="sng">
                <a:solidFill>
                  <a:srgbClr val="FF0000"/>
                </a:solidFill>
              </a:rPr>
              <a:t>MEDICATION AUTHORIZATION</a:t>
            </a:r>
            <a:r>
              <a:rPr lang="en-US" sz="2400" b="1">
                <a:solidFill>
                  <a:srgbClr val="FF0000"/>
                </a:solidFill>
              </a:rPr>
              <a:t> ON FILE FOR </a:t>
            </a:r>
          </a:p>
          <a:p>
            <a:pPr algn="ctr"/>
            <a:r>
              <a:rPr lang="en-US" sz="2400" b="1" u="sng">
                <a:solidFill>
                  <a:srgbClr val="FF0000"/>
                </a:solidFill>
              </a:rPr>
              <a:t>ANY MEDICATION</a:t>
            </a:r>
            <a:r>
              <a:rPr lang="en-US" sz="2400" b="1">
                <a:solidFill>
                  <a:srgbClr val="FF0000"/>
                </a:solidFill>
              </a:rPr>
              <a:t>. </a:t>
            </a:r>
          </a:p>
          <a:p>
            <a:pPr algn="ctr"/>
            <a:r>
              <a:rPr lang="en-US" sz="2400" b="1">
                <a:solidFill>
                  <a:srgbClr val="FF0000"/>
                </a:solidFill>
              </a:rPr>
              <a:t>THIS INCLUDES OVER THE COUNTER MEDICATIONS FOR STUDENTS IN GRADES 6-12.</a:t>
            </a:r>
          </a:p>
        </p:txBody>
      </p:sp>
      <p:pic>
        <p:nvPicPr>
          <p:cNvPr id="2" name="s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3562" y="6098039"/>
            <a:ext cx="609600" cy="609600"/>
          </a:xfrm>
          <a:prstGeom prst="rect">
            <a:avLst/>
          </a:prstGeom>
        </p:spPr>
      </p:pic>
    </p:spTree>
    <p:extLst>
      <p:ext uri="{BB962C8B-B14F-4D97-AF65-F5344CB8AC3E}">
        <p14:creationId xmlns:p14="http://schemas.microsoft.com/office/powerpoint/2010/main" val="2685109447"/>
      </p:ext>
    </p:extLst>
  </p:cSld>
  <p:clrMapOvr>
    <a:masterClrMapping/>
  </p:clrMapOvr>
  <mc:AlternateContent xmlns:mc="http://schemas.openxmlformats.org/markup-compatibility/2006" xmlns:p14="http://schemas.microsoft.com/office/powerpoint/2010/main">
    <mc:Choice Requires="p14">
      <p:transition p14:dur="250" advClick="0" advTm="33082">
        <p:pull/>
      </p:transition>
    </mc:Choice>
    <mc:Fallback xmlns="">
      <p:transition advClick="0" advTm="3308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0" objId="2"/>
        <p14:stopEvt time="31492" objId="2"/>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11712" y="527052"/>
            <a:ext cx="8120576" cy="5803895"/>
          </a:xfrm>
          <a:prstGeom prst="rect">
            <a:avLst/>
          </a:prstGeom>
        </p:spPr>
      </p:pic>
      <p:pic>
        <p:nvPicPr>
          <p:cNvPr id="3" name="s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3272" y="6026147"/>
            <a:ext cx="609600" cy="609600"/>
          </a:xfrm>
          <a:prstGeom prst="rect">
            <a:avLst/>
          </a:prstGeom>
        </p:spPr>
      </p:pic>
    </p:spTree>
    <p:extLst>
      <p:ext uri="{BB962C8B-B14F-4D97-AF65-F5344CB8AC3E}">
        <p14:creationId xmlns:p14="http://schemas.microsoft.com/office/powerpoint/2010/main" val="2350740446"/>
      </p:ext>
    </p:extLst>
  </p:cSld>
  <p:clrMapOvr>
    <a:masterClrMapping/>
  </p:clrMapOvr>
  <mc:AlternateContent xmlns:mc="http://schemas.openxmlformats.org/markup-compatibility/2006" xmlns:p14="http://schemas.microsoft.com/office/powerpoint/2010/main">
    <mc:Choice Requires="p14">
      <p:transition p14:dur="250" advClick="0" advTm="18234">
        <p:pull/>
      </p:transition>
    </mc:Choice>
    <mc:Fallback xmlns="">
      <p:transition advClick="0" advTm="1823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17261" objId="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8150" y="5873496"/>
            <a:ext cx="609600" cy="609600"/>
          </a:xfrm>
          <a:prstGeom prst="rect">
            <a:avLst/>
          </a:prstGeom>
        </p:spPr>
      </p:pic>
      <p:pic>
        <p:nvPicPr>
          <p:cNvPr id="10" name="Picture 9">
            <a:extLst>
              <a:ext uri="{FF2B5EF4-FFF2-40B4-BE49-F238E27FC236}">
                <a16:creationId xmlns:a16="http://schemas.microsoft.com/office/drawing/2014/main" id="{20B99A97-B90F-4805-915F-407614A7CFC5}"/>
              </a:ext>
            </a:extLst>
          </p:cNvPr>
          <p:cNvPicPr>
            <a:picLocks noChangeAspect="1"/>
          </p:cNvPicPr>
          <p:nvPr/>
        </p:nvPicPr>
        <p:blipFill>
          <a:blip r:embed="rId5"/>
          <a:stretch>
            <a:fillRect/>
          </a:stretch>
        </p:blipFill>
        <p:spPr>
          <a:xfrm>
            <a:off x="749476" y="292336"/>
            <a:ext cx="7645047" cy="6273328"/>
          </a:xfrm>
          <a:prstGeom prst="rect">
            <a:avLst/>
          </a:prstGeom>
        </p:spPr>
      </p:pic>
    </p:spTree>
    <p:extLst>
      <p:ext uri="{BB962C8B-B14F-4D97-AF65-F5344CB8AC3E}">
        <p14:creationId xmlns:p14="http://schemas.microsoft.com/office/powerpoint/2010/main" val="4207431155"/>
      </p:ext>
    </p:extLst>
  </p:cSld>
  <p:clrMapOvr>
    <a:masterClrMapping/>
  </p:clrMapOvr>
  <mc:AlternateContent xmlns:mc="http://schemas.openxmlformats.org/markup-compatibility/2006" xmlns:p14="http://schemas.microsoft.com/office/powerpoint/2010/main">
    <mc:Choice Requires="p14">
      <p:transition p14:dur="250" advClick="0" advTm="13592">
        <p:pull/>
      </p:transition>
    </mc:Choice>
    <mc:Fallback xmlns="">
      <p:transition advClick="0" advTm="1359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5" objId="5"/>
        <p14:stopEvt time="12681" objId="5"/>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446656" y="467708"/>
            <a:ext cx="8272989" cy="6279424"/>
          </a:xfrm>
          <a:prstGeom prst="rect">
            <a:avLst/>
          </a:prstGeom>
        </p:spPr>
      </p:pic>
      <p:pic>
        <p:nvPicPr>
          <p:cNvPr id="3" name="s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0236" y="6137532"/>
            <a:ext cx="609600" cy="609600"/>
          </a:xfrm>
          <a:prstGeom prst="rect">
            <a:avLst/>
          </a:prstGeom>
        </p:spPr>
      </p:pic>
    </p:spTree>
    <p:extLst>
      <p:ext uri="{BB962C8B-B14F-4D97-AF65-F5344CB8AC3E}">
        <p14:creationId xmlns:p14="http://schemas.microsoft.com/office/powerpoint/2010/main" val="1953914000"/>
      </p:ext>
    </p:extLst>
  </p:cSld>
  <p:clrMapOvr>
    <a:masterClrMapping/>
  </p:clrMapOvr>
  <mc:AlternateContent xmlns:mc="http://schemas.openxmlformats.org/markup-compatibility/2006" xmlns:p14="http://schemas.microsoft.com/office/powerpoint/2010/main">
    <mc:Choice Requires="p14">
      <p:transition p14:dur="250" advClick="0" advTm="21375">
        <p:pull/>
      </p:transition>
    </mc:Choice>
    <mc:Fallback xmlns="">
      <p:transition advClick="0" advTm="2137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20574" objId="3"/>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7378" y="5823123"/>
            <a:ext cx="609600" cy="609600"/>
          </a:xfrm>
          <a:prstGeom prst="rect">
            <a:avLst/>
          </a:prstGeom>
        </p:spPr>
      </p:pic>
      <p:pic>
        <p:nvPicPr>
          <p:cNvPr id="7" name="Picture 6">
            <a:extLst>
              <a:ext uri="{FF2B5EF4-FFF2-40B4-BE49-F238E27FC236}">
                <a16:creationId xmlns:a16="http://schemas.microsoft.com/office/drawing/2014/main" id="{6A87FADB-15D0-4A65-8672-8ABE01C4A141}"/>
              </a:ext>
            </a:extLst>
          </p:cNvPr>
          <p:cNvPicPr>
            <a:picLocks noChangeAspect="1"/>
          </p:cNvPicPr>
          <p:nvPr/>
        </p:nvPicPr>
        <p:blipFill>
          <a:blip r:embed="rId6"/>
          <a:stretch>
            <a:fillRect/>
          </a:stretch>
        </p:blipFill>
        <p:spPr>
          <a:xfrm>
            <a:off x="621449" y="213081"/>
            <a:ext cx="7901101" cy="6431837"/>
          </a:xfrm>
          <a:prstGeom prst="rect">
            <a:avLst/>
          </a:prstGeom>
        </p:spPr>
      </p:pic>
    </p:spTree>
    <p:extLst>
      <p:ext uri="{BB962C8B-B14F-4D97-AF65-F5344CB8AC3E}">
        <p14:creationId xmlns:p14="http://schemas.microsoft.com/office/powerpoint/2010/main" val="1232335111"/>
      </p:ext>
    </p:extLst>
  </p:cSld>
  <p:clrMapOvr>
    <a:masterClrMapping/>
  </p:clrMapOvr>
  <mc:AlternateContent xmlns:mc="http://schemas.openxmlformats.org/markup-compatibility/2006" xmlns:p14="http://schemas.microsoft.com/office/powerpoint/2010/main">
    <mc:Choice Requires="p14">
      <p:transition p14:dur="250" advClick="0" advTm="13391">
        <p:pull/>
      </p:transition>
    </mc:Choice>
    <mc:Fallback xmlns="">
      <p:transition advClick="0" advTm="13391">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10986"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7830D-16C6-7C8F-3075-E8DDA4FE68C8}"/>
              </a:ext>
            </a:extLst>
          </p:cNvPr>
          <p:cNvPicPr>
            <a:picLocks noChangeAspect="1"/>
          </p:cNvPicPr>
          <p:nvPr/>
        </p:nvPicPr>
        <p:blipFill>
          <a:blip r:embed="rId5"/>
          <a:stretch>
            <a:fillRect/>
          </a:stretch>
        </p:blipFill>
        <p:spPr>
          <a:xfrm>
            <a:off x="609600" y="623887"/>
            <a:ext cx="7924800" cy="5610225"/>
          </a:xfrm>
          <a:prstGeom prst="rect">
            <a:avLst/>
          </a:prstGeom>
        </p:spPr>
      </p:pic>
      <p:pic>
        <p:nvPicPr>
          <p:cNvPr id="3" name="s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9036" y="5724181"/>
            <a:ext cx="609600" cy="609600"/>
          </a:xfrm>
          <a:prstGeom prst="rect">
            <a:avLst/>
          </a:prstGeom>
        </p:spPr>
      </p:pic>
    </p:spTree>
    <p:extLst>
      <p:ext uri="{BB962C8B-B14F-4D97-AF65-F5344CB8AC3E}">
        <p14:creationId xmlns:p14="http://schemas.microsoft.com/office/powerpoint/2010/main" val="780458971"/>
      </p:ext>
    </p:extLst>
  </p:cSld>
  <p:clrMapOvr>
    <a:masterClrMapping/>
  </p:clrMapOvr>
  <mc:AlternateContent xmlns:mc="http://schemas.openxmlformats.org/markup-compatibility/2006" xmlns:p14="http://schemas.microsoft.com/office/powerpoint/2010/main">
    <mc:Choice Requires="p14">
      <p:transition p14:dur="250" advClick="0" advTm="13664">
        <p:pull/>
      </p:transition>
    </mc:Choice>
    <mc:Fallback xmlns="">
      <p:transition advClick="0" advTm="1366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 objId="3"/>
        <p14:stopEvt time="13100" objId="3"/>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47982" y="347937"/>
            <a:ext cx="8315665" cy="6407451"/>
          </a:xfrm>
          <a:prstGeom prst="rect">
            <a:avLst/>
          </a:prstGeom>
        </p:spPr>
      </p:pic>
      <p:pic>
        <p:nvPicPr>
          <p:cNvPr id="3" name="s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4047" y="5255046"/>
            <a:ext cx="609600" cy="538908"/>
          </a:xfrm>
          <a:prstGeom prst="rect">
            <a:avLst/>
          </a:prstGeom>
        </p:spPr>
      </p:pic>
    </p:spTree>
    <p:extLst>
      <p:ext uri="{BB962C8B-B14F-4D97-AF65-F5344CB8AC3E}">
        <p14:creationId xmlns:p14="http://schemas.microsoft.com/office/powerpoint/2010/main" val="800135257"/>
      </p:ext>
    </p:extLst>
  </p:cSld>
  <p:clrMapOvr>
    <a:masterClrMapping/>
  </p:clrMapOvr>
  <mc:AlternateContent xmlns:mc="http://schemas.openxmlformats.org/markup-compatibility/2006" xmlns:p14="http://schemas.microsoft.com/office/powerpoint/2010/main">
    <mc:Choice Requires="p14">
      <p:transition p14:dur="250" advClick="0" advTm="16145">
        <p:pull/>
      </p:transition>
    </mc:Choice>
    <mc:Fallback xmlns="">
      <p:transition advClick="0" advTm="1614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3"/>
        <p14:stopEvt time="14481" objId="3"/>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13784" y="5779265"/>
            <a:ext cx="609600" cy="609600"/>
          </a:xfrm>
          <a:prstGeom prst="rect">
            <a:avLst/>
          </a:prstGeom>
        </p:spPr>
      </p:pic>
      <p:pic>
        <p:nvPicPr>
          <p:cNvPr id="10" name="Picture 9">
            <a:extLst>
              <a:ext uri="{FF2B5EF4-FFF2-40B4-BE49-F238E27FC236}">
                <a16:creationId xmlns:a16="http://schemas.microsoft.com/office/drawing/2014/main" id="{64AA65A5-619D-4332-99A2-5F7CCB9C8122}"/>
              </a:ext>
            </a:extLst>
          </p:cNvPr>
          <p:cNvPicPr>
            <a:picLocks noChangeAspect="1"/>
          </p:cNvPicPr>
          <p:nvPr/>
        </p:nvPicPr>
        <p:blipFill>
          <a:blip r:embed="rId5"/>
          <a:stretch>
            <a:fillRect/>
          </a:stretch>
        </p:blipFill>
        <p:spPr>
          <a:xfrm>
            <a:off x="344057" y="389880"/>
            <a:ext cx="8455885" cy="6078239"/>
          </a:xfrm>
          <a:prstGeom prst="rect">
            <a:avLst/>
          </a:prstGeom>
        </p:spPr>
      </p:pic>
    </p:spTree>
    <p:extLst>
      <p:ext uri="{BB962C8B-B14F-4D97-AF65-F5344CB8AC3E}">
        <p14:creationId xmlns:p14="http://schemas.microsoft.com/office/powerpoint/2010/main" val="2800727531"/>
      </p:ext>
    </p:extLst>
  </p:cSld>
  <p:clrMapOvr>
    <a:masterClrMapping/>
  </p:clrMapOvr>
  <mc:AlternateContent xmlns:mc="http://schemas.openxmlformats.org/markup-compatibility/2006" xmlns:p14="http://schemas.microsoft.com/office/powerpoint/2010/main">
    <mc:Choice Requires="p14">
      <p:transition p14:dur="250" advClick="0" advTm="20174">
        <p:pull/>
      </p:transition>
    </mc:Choice>
    <mc:Fallback xmlns="">
      <p:transition advClick="0" advTm="2017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3" objId="5"/>
        <p14:stopEvt time="18092" objId="5"/>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39519" y="-231837"/>
            <a:ext cx="7535309" cy="6419644"/>
          </a:xfrm>
          <a:prstGeom prst="rect">
            <a:avLst/>
          </a:prstGeom>
        </p:spPr>
      </p:pic>
      <p:pic>
        <p:nvPicPr>
          <p:cNvPr id="3" name="s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5883007"/>
            <a:ext cx="609600" cy="609600"/>
          </a:xfrm>
          <a:prstGeom prst="rect">
            <a:avLst/>
          </a:prstGeom>
        </p:spPr>
      </p:pic>
    </p:spTree>
    <p:extLst>
      <p:ext uri="{BB962C8B-B14F-4D97-AF65-F5344CB8AC3E}">
        <p14:creationId xmlns:p14="http://schemas.microsoft.com/office/powerpoint/2010/main" val="167359731"/>
      </p:ext>
    </p:extLst>
  </p:cSld>
  <p:clrMapOvr>
    <a:masterClrMapping/>
  </p:clrMapOvr>
  <mc:AlternateContent xmlns:mc="http://schemas.openxmlformats.org/markup-compatibility/2006" xmlns:p14="http://schemas.microsoft.com/office/powerpoint/2010/main">
    <mc:Choice Requires="p14">
      <p:transition p14:dur="250" advClick="0" advTm="11315">
        <p:pull/>
      </p:transition>
    </mc:Choice>
    <mc:Fallback xmlns="">
      <p:transition advClick="0" advTm="1131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9753" objId="3"/>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52609" y="155164"/>
            <a:ext cx="8638781" cy="6547671"/>
          </a:xfrm>
          <a:prstGeom prst="rect">
            <a:avLst/>
          </a:prstGeom>
        </p:spPr>
      </p:pic>
      <p:pic>
        <p:nvPicPr>
          <p:cNvPr id="3" name="s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1576" y="6248400"/>
            <a:ext cx="609600" cy="609600"/>
          </a:xfrm>
          <a:prstGeom prst="rect">
            <a:avLst/>
          </a:prstGeom>
        </p:spPr>
      </p:pic>
    </p:spTree>
    <p:extLst>
      <p:ext uri="{BB962C8B-B14F-4D97-AF65-F5344CB8AC3E}">
        <p14:creationId xmlns:p14="http://schemas.microsoft.com/office/powerpoint/2010/main" val="4196691208"/>
      </p:ext>
    </p:extLst>
  </p:cSld>
  <p:clrMapOvr>
    <a:masterClrMapping/>
  </p:clrMapOvr>
  <mc:AlternateContent xmlns:mc="http://schemas.openxmlformats.org/markup-compatibility/2006" xmlns:p14="http://schemas.microsoft.com/office/powerpoint/2010/main">
    <mc:Choice Requires="p14">
      <p:transition p14:dur="250" advClick="0" advTm="21115">
        <p:pull/>
      </p:transition>
    </mc:Choice>
    <mc:Fallback xmlns="">
      <p:transition advClick="0" advTm="2111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19767" objId="3"/>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54633" y="0"/>
            <a:ext cx="8614395" cy="6261135"/>
          </a:xfrm>
          <a:prstGeom prst="rect">
            <a:avLst/>
          </a:prstGeom>
        </p:spPr>
      </p:pic>
      <p:pic>
        <p:nvPicPr>
          <p:cNvPr id="3" name="s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428" y="6142822"/>
            <a:ext cx="609600" cy="609600"/>
          </a:xfrm>
          <a:prstGeom prst="rect">
            <a:avLst/>
          </a:prstGeom>
        </p:spPr>
      </p:pic>
    </p:spTree>
    <p:extLst>
      <p:ext uri="{BB962C8B-B14F-4D97-AF65-F5344CB8AC3E}">
        <p14:creationId xmlns:p14="http://schemas.microsoft.com/office/powerpoint/2010/main" val="3924140244"/>
      </p:ext>
    </p:extLst>
  </p:cSld>
  <p:clrMapOvr>
    <a:masterClrMapping/>
  </p:clrMapOvr>
  <mc:AlternateContent xmlns:mc="http://schemas.openxmlformats.org/markup-compatibility/2006" xmlns:p14="http://schemas.microsoft.com/office/powerpoint/2010/main">
    <mc:Choice Requires="p14">
      <p:transition p14:dur="250" advClick="0" advTm="17348">
        <p:pull/>
      </p:transition>
    </mc:Choice>
    <mc:Fallback xmlns="">
      <p:transition advClick="0" advTm="1734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15871" objId="3"/>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19077" y="286239"/>
            <a:ext cx="8705843" cy="6285521"/>
          </a:xfrm>
          <a:prstGeom prst="rect">
            <a:avLst/>
          </a:prstGeom>
        </p:spPr>
      </p:pic>
      <p:pic>
        <p:nvPicPr>
          <p:cNvPr id="3" name="s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399" y="6120788"/>
            <a:ext cx="609600" cy="609600"/>
          </a:xfrm>
          <a:prstGeom prst="rect">
            <a:avLst/>
          </a:prstGeom>
        </p:spPr>
      </p:pic>
    </p:spTree>
    <p:extLst>
      <p:ext uri="{BB962C8B-B14F-4D97-AF65-F5344CB8AC3E}">
        <p14:creationId xmlns:p14="http://schemas.microsoft.com/office/powerpoint/2010/main" val="1685960007"/>
      </p:ext>
    </p:extLst>
  </p:cSld>
  <p:clrMapOvr>
    <a:masterClrMapping/>
  </p:clrMapOvr>
  <mc:AlternateContent xmlns:mc="http://schemas.openxmlformats.org/markup-compatibility/2006" xmlns:p14="http://schemas.microsoft.com/office/powerpoint/2010/main">
    <mc:Choice Requires="p14">
      <p:transition p14:dur="250" advClick="0" advTm="8267">
        <p:pull/>
      </p:transition>
    </mc:Choice>
    <mc:Fallback xmlns="">
      <p:transition advClick="0" advTm="8267">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3"/>
        <p14:stopEvt time="6442" objId="3"/>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31699" y="0"/>
            <a:ext cx="8370533" cy="7273158"/>
          </a:xfrm>
          <a:prstGeom prst="rect">
            <a:avLst/>
          </a:prstGeom>
        </p:spPr>
      </p:pic>
      <p:pic>
        <p:nvPicPr>
          <p:cNvPr id="3" name="s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7171" y="5867400"/>
            <a:ext cx="609600" cy="609600"/>
          </a:xfrm>
          <a:prstGeom prst="rect">
            <a:avLst/>
          </a:prstGeom>
        </p:spPr>
      </p:pic>
    </p:spTree>
    <p:extLst>
      <p:ext uri="{BB962C8B-B14F-4D97-AF65-F5344CB8AC3E}">
        <p14:creationId xmlns:p14="http://schemas.microsoft.com/office/powerpoint/2010/main" val="939277304"/>
      </p:ext>
    </p:extLst>
  </p:cSld>
  <p:clrMapOvr>
    <a:masterClrMapping/>
  </p:clrMapOvr>
  <mc:AlternateContent xmlns:mc="http://schemas.openxmlformats.org/markup-compatibility/2006" xmlns:p14="http://schemas.microsoft.com/office/powerpoint/2010/main">
    <mc:Choice Requires="p14">
      <p:transition p14:dur="250" advClick="0" advTm="16855">
        <p:pull/>
      </p:transition>
    </mc:Choice>
    <mc:Fallback xmlns="">
      <p:transition advClick="0" advTm="1685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14009" objId="3"/>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7340" y="5838940"/>
            <a:ext cx="609600" cy="880431"/>
          </a:xfrm>
          <a:prstGeom prst="rect">
            <a:avLst/>
          </a:prstGeom>
        </p:spPr>
      </p:pic>
      <p:pic>
        <p:nvPicPr>
          <p:cNvPr id="6" name="Picture 5">
            <a:extLst>
              <a:ext uri="{FF2B5EF4-FFF2-40B4-BE49-F238E27FC236}">
                <a16:creationId xmlns:a16="http://schemas.microsoft.com/office/drawing/2014/main" id="{C56964E1-A6E6-4883-8FEF-DD918A77A95C}"/>
              </a:ext>
            </a:extLst>
          </p:cNvPr>
          <p:cNvPicPr>
            <a:picLocks noChangeAspect="1"/>
          </p:cNvPicPr>
          <p:nvPr/>
        </p:nvPicPr>
        <p:blipFill>
          <a:blip r:embed="rId6"/>
          <a:stretch>
            <a:fillRect/>
          </a:stretch>
        </p:blipFill>
        <p:spPr>
          <a:xfrm>
            <a:off x="886648" y="511811"/>
            <a:ext cx="7370703" cy="5834378"/>
          </a:xfrm>
          <a:prstGeom prst="rect">
            <a:avLst/>
          </a:prstGeom>
        </p:spPr>
      </p:pic>
    </p:spTree>
    <p:extLst>
      <p:ext uri="{BB962C8B-B14F-4D97-AF65-F5344CB8AC3E}">
        <p14:creationId xmlns:p14="http://schemas.microsoft.com/office/powerpoint/2010/main" val="1632242123"/>
      </p:ext>
    </p:extLst>
  </p:cSld>
  <p:clrMapOvr>
    <a:masterClrMapping/>
  </p:clrMapOvr>
  <mc:AlternateContent xmlns:mc="http://schemas.openxmlformats.org/markup-compatibility/2006" xmlns:p14="http://schemas.microsoft.com/office/powerpoint/2010/main">
    <mc:Choice Requires="p14">
      <p:transition p14:dur="250" advClick="0" advTm="15649">
        <p:pull/>
      </p:transition>
    </mc:Choice>
    <mc:Fallback xmlns="">
      <p:transition advClick="0" advTm="1564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2" objId="3"/>
        <p14:stopEvt time="15272" objId="3"/>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5018" y="5823333"/>
            <a:ext cx="609600" cy="609600"/>
          </a:xfrm>
          <a:prstGeom prst="rect">
            <a:avLst/>
          </a:prstGeom>
        </p:spPr>
      </p:pic>
      <p:pic>
        <p:nvPicPr>
          <p:cNvPr id="9" name="Picture 8">
            <a:extLst>
              <a:ext uri="{FF2B5EF4-FFF2-40B4-BE49-F238E27FC236}">
                <a16:creationId xmlns:a16="http://schemas.microsoft.com/office/drawing/2014/main" id="{BD276222-A41F-4476-B5CF-2B7249C71018}"/>
              </a:ext>
            </a:extLst>
          </p:cNvPr>
          <p:cNvPicPr>
            <a:picLocks noChangeAspect="1"/>
          </p:cNvPicPr>
          <p:nvPr/>
        </p:nvPicPr>
        <p:blipFill>
          <a:blip r:embed="rId5"/>
          <a:stretch>
            <a:fillRect/>
          </a:stretch>
        </p:blipFill>
        <p:spPr>
          <a:xfrm>
            <a:off x="499519" y="566680"/>
            <a:ext cx="8144962" cy="5724640"/>
          </a:xfrm>
          <a:prstGeom prst="rect">
            <a:avLst/>
          </a:prstGeom>
        </p:spPr>
      </p:pic>
    </p:spTree>
    <p:extLst>
      <p:ext uri="{BB962C8B-B14F-4D97-AF65-F5344CB8AC3E}">
        <p14:creationId xmlns:p14="http://schemas.microsoft.com/office/powerpoint/2010/main" val="2764148238"/>
      </p:ext>
    </p:extLst>
  </p:cSld>
  <p:clrMapOvr>
    <a:masterClrMapping/>
  </p:clrMapOvr>
  <mc:AlternateContent xmlns:mc="http://schemas.openxmlformats.org/markup-compatibility/2006" xmlns:p14="http://schemas.microsoft.com/office/powerpoint/2010/main">
    <mc:Choice Requires="p14">
      <p:transition p14:dur="250" advClick="0" advTm="35890">
        <p:pull/>
      </p:transition>
    </mc:Choice>
    <mc:Fallback xmlns="">
      <p:transition advClick="0" advTm="3589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4"/>
        <p14:stopEvt time="34121" objId="4"/>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800" y="5801298"/>
            <a:ext cx="609600" cy="609600"/>
          </a:xfrm>
          <a:prstGeom prst="rect">
            <a:avLst/>
          </a:prstGeom>
        </p:spPr>
      </p:pic>
      <p:pic>
        <p:nvPicPr>
          <p:cNvPr id="17" name="Picture 16">
            <a:extLst>
              <a:ext uri="{FF2B5EF4-FFF2-40B4-BE49-F238E27FC236}">
                <a16:creationId xmlns:a16="http://schemas.microsoft.com/office/drawing/2014/main" id="{7A564565-3757-4EE6-A29B-A138C93A3CED}"/>
              </a:ext>
            </a:extLst>
          </p:cNvPr>
          <p:cNvPicPr>
            <a:picLocks noChangeAspect="1"/>
          </p:cNvPicPr>
          <p:nvPr/>
        </p:nvPicPr>
        <p:blipFill>
          <a:blip r:embed="rId5"/>
          <a:stretch>
            <a:fillRect/>
          </a:stretch>
        </p:blipFill>
        <p:spPr>
          <a:xfrm>
            <a:off x="624498" y="347205"/>
            <a:ext cx="7895004" cy="6163590"/>
          </a:xfrm>
          <a:prstGeom prst="rect">
            <a:avLst/>
          </a:prstGeom>
        </p:spPr>
      </p:pic>
    </p:spTree>
    <p:extLst>
      <p:ext uri="{BB962C8B-B14F-4D97-AF65-F5344CB8AC3E}">
        <p14:creationId xmlns:p14="http://schemas.microsoft.com/office/powerpoint/2010/main" val="1957574091"/>
      </p:ext>
    </p:extLst>
  </p:cSld>
  <p:clrMapOvr>
    <a:masterClrMapping/>
  </p:clrMapOvr>
  <mc:AlternateContent xmlns:mc="http://schemas.openxmlformats.org/markup-compatibility/2006" xmlns:p14="http://schemas.microsoft.com/office/powerpoint/2010/main">
    <mc:Choice Requires="p14">
      <p:transition p14:dur="250" advClick="0" advTm="25939">
        <p:pull/>
      </p:transition>
    </mc:Choice>
    <mc:Fallback xmlns="">
      <p:transition advClick="0" advTm="2593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0" objId="5"/>
        <p14:stopEvt time="24365"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9716" y="5647062"/>
            <a:ext cx="609600" cy="609600"/>
          </a:xfrm>
          <a:prstGeom prst="rect">
            <a:avLst/>
          </a:prstGeom>
        </p:spPr>
      </p:pic>
      <p:pic>
        <p:nvPicPr>
          <p:cNvPr id="4" name="Picture 3">
            <a:extLst>
              <a:ext uri="{FF2B5EF4-FFF2-40B4-BE49-F238E27FC236}">
                <a16:creationId xmlns:a16="http://schemas.microsoft.com/office/drawing/2014/main" id="{0978A303-F676-AD5D-23C5-517FDF171533}"/>
              </a:ext>
            </a:extLst>
          </p:cNvPr>
          <p:cNvPicPr>
            <a:picLocks noChangeAspect="1"/>
          </p:cNvPicPr>
          <p:nvPr/>
        </p:nvPicPr>
        <p:blipFill>
          <a:blip r:embed="rId6"/>
          <a:stretch>
            <a:fillRect/>
          </a:stretch>
        </p:blipFill>
        <p:spPr>
          <a:xfrm>
            <a:off x="942975" y="1062037"/>
            <a:ext cx="7258050" cy="4733925"/>
          </a:xfrm>
          <a:prstGeom prst="rect">
            <a:avLst/>
          </a:prstGeom>
        </p:spPr>
      </p:pic>
    </p:spTree>
    <p:extLst>
      <p:ext uri="{BB962C8B-B14F-4D97-AF65-F5344CB8AC3E}">
        <p14:creationId xmlns:p14="http://schemas.microsoft.com/office/powerpoint/2010/main" val="2391124253"/>
      </p:ext>
    </p:extLst>
  </p:cSld>
  <p:clrMapOvr>
    <a:masterClrMapping/>
  </p:clrMapOvr>
  <mc:AlternateContent xmlns:mc="http://schemas.openxmlformats.org/markup-compatibility/2006" xmlns:p14="http://schemas.microsoft.com/office/powerpoint/2010/main">
    <mc:Choice Requires="p14">
      <p:transition p14:dur="250" advClick="0" advTm="7633">
        <p:pull/>
      </p:transition>
    </mc:Choice>
    <mc:Fallback xmlns="">
      <p:transition advClick="0" advTm="763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6812" objId="2"/>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238773" y="1054809"/>
            <a:ext cx="6466571" cy="4849929"/>
          </a:xfrm>
          <a:prstGeom prst="rect">
            <a:avLst/>
          </a:prstGeom>
        </p:spPr>
      </p:pic>
      <p:pic>
        <p:nvPicPr>
          <p:cNvPr id="2" name="s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9205" y="5904738"/>
            <a:ext cx="609600" cy="609600"/>
          </a:xfrm>
          <a:prstGeom prst="rect">
            <a:avLst/>
          </a:prstGeom>
        </p:spPr>
      </p:pic>
    </p:spTree>
    <p:extLst>
      <p:ext uri="{BB962C8B-B14F-4D97-AF65-F5344CB8AC3E}">
        <p14:creationId xmlns:p14="http://schemas.microsoft.com/office/powerpoint/2010/main" val="1280723201"/>
      </p:ext>
    </p:extLst>
  </p:cSld>
  <p:clrMapOvr>
    <a:masterClrMapping/>
  </p:clrMapOvr>
  <mc:AlternateContent xmlns:mc="http://schemas.openxmlformats.org/markup-compatibility/2006" xmlns:p14="http://schemas.microsoft.com/office/powerpoint/2010/main">
    <mc:Choice Requires="p14">
      <p:transition p14:dur="250" advClick="0" advTm="16938">
        <p:pull/>
      </p:transition>
    </mc:Choice>
    <mc:Fallback xmlns="">
      <p:transition advClick="0" advTm="1693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9" objId="2"/>
        <p14:stopEvt time="16043"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389781" y="307577"/>
            <a:ext cx="8364437" cy="6242845"/>
          </a:xfrm>
          <a:prstGeom prst="rect">
            <a:avLst/>
          </a:prstGeom>
        </p:spPr>
      </p:pic>
      <p:pic>
        <p:nvPicPr>
          <p:cNvPr id="3" name="s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7851" y="5940822"/>
            <a:ext cx="609600" cy="609600"/>
          </a:xfrm>
          <a:prstGeom prst="rect">
            <a:avLst/>
          </a:prstGeom>
        </p:spPr>
      </p:pic>
    </p:spTree>
    <p:extLst>
      <p:ext uri="{BB962C8B-B14F-4D97-AF65-F5344CB8AC3E}">
        <p14:creationId xmlns:p14="http://schemas.microsoft.com/office/powerpoint/2010/main" val="232041971"/>
      </p:ext>
    </p:extLst>
  </p:cSld>
  <p:clrMapOvr>
    <a:masterClrMapping/>
  </p:clrMapOvr>
  <mc:AlternateContent xmlns:mc="http://schemas.openxmlformats.org/markup-compatibility/2006" xmlns:p14="http://schemas.microsoft.com/office/powerpoint/2010/main">
    <mc:Choice Requires="p14">
      <p:transition p14:dur="250" advClick="0" advTm="21252">
        <p:pull/>
      </p:transition>
    </mc:Choice>
    <mc:Fallback xmlns="">
      <p:transition advClick="0" advTm="2125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 objId="3"/>
        <p14:stopEvt time="203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76996" y="502666"/>
            <a:ext cx="8590008" cy="5852667"/>
          </a:xfrm>
          <a:prstGeom prst="rect">
            <a:avLst/>
          </a:prstGeom>
        </p:spPr>
      </p:pic>
      <p:pic>
        <p:nvPicPr>
          <p:cNvPr id="3" name="s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5889434"/>
            <a:ext cx="609600" cy="609600"/>
          </a:xfrm>
          <a:prstGeom prst="rect">
            <a:avLst/>
          </a:prstGeom>
        </p:spPr>
      </p:pic>
    </p:spTree>
    <p:extLst>
      <p:ext uri="{BB962C8B-B14F-4D97-AF65-F5344CB8AC3E}">
        <p14:creationId xmlns:p14="http://schemas.microsoft.com/office/powerpoint/2010/main" val="1122455266"/>
      </p:ext>
    </p:extLst>
  </p:cSld>
  <p:clrMapOvr>
    <a:masterClrMapping/>
  </p:clrMapOvr>
  <mc:AlternateContent xmlns:mc="http://schemas.openxmlformats.org/markup-compatibility/2006" xmlns:p14="http://schemas.microsoft.com/office/powerpoint/2010/main">
    <mc:Choice Requires="p14">
      <p:transition p14:dur="250" advClick="0" advTm="13766">
        <p:pull/>
      </p:transition>
    </mc:Choice>
    <mc:Fallback xmlns="">
      <p:transition advClick="0" advTm="1376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 objId="3"/>
        <p14:stopEvt time="13363"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46513" y="0"/>
            <a:ext cx="8650974" cy="6084335"/>
          </a:xfrm>
          <a:prstGeom prst="rect">
            <a:avLst/>
          </a:prstGeom>
        </p:spPr>
      </p:pic>
      <p:pic>
        <p:nvPicPr>
          <p:cNvPr id="2" name="s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7638361" y="6084335"/>
            <a:ext cx="609600" cy="573795"/>
          </a:xfrm>
          <a:prstGeom prst="rect">
            <a:avLst/>
          </a:prstGeom>
        </p:spPr>
      </p:pic>
    </p:spTree>
    <p:extLst>
      <p:ext uri="{BB962C8B-B14F-4D97-AF65-F5344CB8AC3E}">
        <p14:creationId xmlns:p14="http://schemas.microsoft.com/office/powerpoint/2010/main" val="3469384673"/>
      </p:ext>
    </p:extLst>
  </p:cSld>
  <p:clrMapOvr>
    <a:masterClrMapping/>
  </p:clrMapOvr>
  <mc:AlternateContent xmlns:mc="http://schemas.openxmlformats.org/markup-compatibility/2006" xmlns:p14="http://schemas.microsoft.com/office/powerpoint/2010/main">
    <mc:Choice Requires="p14">
      <p:transition p14:dur="250" advClick="0" advTm="15205">
        <p:pull/>
      </p:transition>
    </mc:Choice>
    <mc:Fallback xmlns="">
      <p:transition advClick="0" advTm="1520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 objId="2"/>
        <p14:stopEvt time="14498" objId="2"/>
      </p14:showEvtLst>
    </p:ext>
  </p:extLs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C631F52CE59D4A88C78273C652F214" ma:contentTypeVersion="12" ma:contentTypeDescription="Create a new document." ma:contentTypeScope="" ma:versionID="0d9149c33a0312328a84f383c55995ff">
  <xsd:schema xmlns:xsd="http://www.w3.org/2001/XMLSchema" xmlns:xs="http://www.w3.org/2001/XMLSchema" xmlns:p="http://schemas.microsoft.com/office/2006/metadata/properties" xmlns:ns3="947d1ba8-775b-4938-870e-88597fa0b781" xmlns:ns4="997d0496-e6c7-4067-88d8-9a9aca4f2cf7" targetNamespace="http://schemas.microsoft.com/office/2006/metadata/properties" ma:root="true" ma:fieldsID="24545c7da66b922c8b8f0b201f6027b8" ns3:_="" ns4:_="">
    <xsd:import namespace="947d1ba8-775b-4938-870e-88597fa0b781"/>
    <xsd:import namespace="997d0496-e6c7-4067-88d8-9a9aca4f2cf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d1ba8-775b-4938-870e-88597fa0b78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7d0496-e6c7-4067-88d8-9a9aca4f2cf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A17392-35FA-410B-9038-2384D259236D}">
  <ds:schemaRefs>
    <ds:schemaRef ds:uri="947d1ba8-775b-4938-870e-88597fa0b781"/>
    <ds:schemaRef ds:uri="997d0496-e6c7-4067-88d8-9a9aca4f2c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ECBF55-815F-448B-AF8A-806771C5E965}">
  <ds:schemaRefs>
    <ds:schemaRef ds:uri="947d1ba8-775b-4938-870e-88597fa0b781"/>
    <ds:schemaRef ds:uri="997d0496-e6c7-4067-88d8-9a9aca4f2c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F87125-6B9E-4825-95AC-672F85EB74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Application>Microsoft Office PowerPoint</Application>
  <PresentationFormat>On-screen Show (4:3)</PresentationFormat>
  <Slides>60</Slides>
  <Notes>52</Notes>
  <HiddenSlides>0</HiddenSlide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Integral</vt:lpstr>
      <vt:lpstr>Beaufort County Schools Personnel Training By: The Schools Nurses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Beaufort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Personnel Training</dc:title>
  <dc:creator>Erica Lassiter</dc:creator>
  <cp:revision>18</cp:revision>
  <cp:lastPrinted>2017-08-15T13:11:49Z</cp:lastPrinted>
  <dcterms:created xsi:type="dcterms:W3CDTF">2015-07-29T14:42:01Z</dcterms:created>
  <dcterms:modified xsi:type="dcterms:W3CDTF">2023-08-14T11:04:35Z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0x010100C1C631F52CE59D4A88C78273C652F214</vt:lpwstr>
  </property>
</Properties>
</file>